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84" r:id="rId11"/>
    <p:sldId id="266" r:id="rId12"/>
    <p:sldId id="267" r:id="rId13"/>
    <p:sldId id="268" r:id="rId14"/>
    <p:sldId id="269" r:id="rId15"/>
    <p:sldId id="285" r:id="rId16"/>
    <p:sldId id="271" r:id="rId17"/>
    <p:sldId id="272" r:id="rId18"/>
    <p:sldId id="273" r:id="rId19"/>
    <p:sldId id="274" r:id="rId20"/>
    <p:sldId id="286"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Gill Sans MT" panose="020B0502020104020203"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2" autoAdjust="0"/>
    <p:restoredTop sz="94660"/>
  </p:normalViewPr>
  <p:slideViewPr>
    <p:cSldViewPr snapToGrid="0">
      <p:cViewPr varScale="1">
        <p:scale>
          <a:sx n="145" d="100"/>
          <a:sy n="145" d="100"/>
        </p:scale>
        <p:origin x="132" y="1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6d568675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6d568675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946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26d568675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26d568675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6eab8de7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6eab8de7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6eab8de7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26eab8de7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6d568675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6d568675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6d568675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6d568675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038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6d568675b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26d568675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6eab8de7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6eab8de7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6eab8de7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6eab8de7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26d568675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26d568675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6eab8de7e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26eab8de7e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6d568675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6d568675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345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6eab8de7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6eab8de7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26d568675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26d568675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6eab8de7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6eab8de7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26d568675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26d568675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26d568675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26d568675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6d568675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6d568675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26d568675b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26d568675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26d568675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26d568675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26eab8de7e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26eab8de7e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6eab8de7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6eab8de7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26d568675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26d568675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26d568675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26d568675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6d568675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6d568675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26eab8de7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26eab8de7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26eab8de7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6eab8de7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E016143-E03C-4CFD-AFDC-14E5BDEA754C}" type="datetimeFigureOut">
              <a:rPr lang="en-US" smtClean="0"/>
              <a:t>6/9/2023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432687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6/9/2023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52587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6/9/2023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68327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00866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364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C94063-DF36-4330-A365-08DA1FA5B7D6}" type="datetimeFigureOut">
              <a:rPr lang="en-US" smtClean="0"/>
              <a:t>6/9/2023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47186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08A7C6C-0F39-4D70-8E8D-FE5B9C95FA73}" type="datetimeFigureOut">
              <a:rPr lang="en-US" smtClean="0"/>
              <a:t>6/9/2023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196258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FCFA4AC-08CC-42CE-BD01-C191750A04EC}" type="datetimeFigureOut">
              <a:rPr lang="en-US" smtClean="0"/>
              <a:t>6/9/2023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43490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0E59FD0C-5451-4CA0-86AF-E70AE3279989}" type="datetimeFigureOut">
              <a:rPr lang="en-US" smtClean="0"/>
              <a:t>6/9/2023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29824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6/9/2023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93493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6/9/2023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089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6F53789A-C914-4DB1-8815-80B5EC7335C5}" type="datetimeFigureOut">
              <a:rPr lang="en-US" smtClean="0"/>
              <a:t>6/9/2023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36710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E6440AA-91A0-436F-8FDB-C0F939DCAE21}" type="datetimeFigureOut">
              <a:rPr lang="en-US" smtClean="0"/>
              <a:t>6/9/2023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02082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0E59FD0C-5451-4CA0-86AF-E70AE3279989}" type="datetimeFigureOut">
              <a:rPr lang="en-US" smtClean="0"/>
              <a:t>6/9/2023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34295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Applied Data Science Portfolio</a:t>
            </a:r>
            <a:endParaRPr/>
          </a:p>
        </p:txBody>
      </p:sp>
      <p:sp>
        <p:nvSpPr>
          <p:cNvPr id="60" name="Google Shape;60;p13"/>
          <p:cNvSpPr txBox="1">
            <a:spLocks noGrp="1"/>
          </p:cNvSpPr>
          <p:nvPr>
            <p:ph type="subTitle" idx="1"/>
          </p:nvPr>
        </p:nvSpPr>
        <p:spPr>
          <a:xfrm>
            <a:off x="510450" y="3182324"/>
            <a:ext cx="8123100" cy="1508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a:t>John O’Rourke</a:t>
            </a:r>
            <a:endParaRPr b="1"/>
          </a:p>
          <a:p>
            <a:pPr marL="0" lvl="0" indent="0" algn="l" rtl="0">
              <a:lnSpc>
                <a:spcPct val="115000"/>
              </a:lnSpc>
              <a:spcBef>
                <a:spcPts val="0"/>
              </a:spcBef>
              <a:spcAft>
                <a:spcPts val="0"/>
              </a:spcAft>
              <a:buNone/>
            </a:pPr>
            <a:r>
              <a:rPr lang="en"/>
              <a:t>NetID: JTOROURK</a:t>
            </a:r>
            <a:endParaRPr/>
          </a:p>
          <a:p>
            <a:pPr marL="0" lvl="0" indent="0" algn="l" rtl="0">
              <a:lnSpc>
                <a:spcPct val="115000"/>
              </a:lnSpc>
              <a:spcBef>
                <a:spcPts val="0"/>
              </a:spcBef>
              <a:spcAft>
                <a:spcPts val="0"/>
              </a:spcAft>
              <a:buNone/>
            </a:pPr>
            <a:r>
              <a:rPr lang="en"/>
              <a:t>Email: jtorourk@syr.edu</a:t>
            </a:r>
            <a:endParaRPr/>
          </a:p>
        </p:txBody>
      </p:sp>
      <p:pic>
        <p:nvPicPr>
          <p:cNvPr id="7" name="Audio 6">
            <a:hlinkClick r:id="" action="ppaction://media"/>
            <a:extLst>
              <a:ext uri="{FF2B5EF4-FFF2-40B4-BE49-F238E27FC236}">
                <a16:creationId xmlns:a16="http://schemas.microsoft.com/office/drawing/2014/main" id="{E2438932-FDF6-6F21-38A6-88E1526CF1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727"/>
    </mc:Choice>
    <mc:Fallback>
      <p:transition spd="slow" advTm="6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2"/>
        <p:cNvGrpSpPr/>
        <p:nvPr/>
      </p:nvGrpSpPr>
      <p:grpSpPr>
        <a:xfrm>
          <a:off x="0" y="0"/>
          <a:ext cx="0" cy="0"/>
          <a:chOff x="0" y="0"/>
          <a:chExt cx="0" cy="0"/>
        </a:xfrm>
      </p:grpSpPr>
      <p:sp>
        <p:nvSpPr>
          <p:cNvPr id="88" name="Rectangle 8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title"/>
          </p:nvPr>
        </p:nvSpPr>
        <p:spPr>
          <a:xfrm>
            <a:off x="947046" y="966977"/>
            <a:ext cx="7228833" cy="2504477"/>
          </a:xfrm>
          <a:prstGeom prst="rect">
            <a:avLst/>
          </a:prstGeom>
          <a:ln>
            <a:noFill/>
          </a:ln>
        </p:spPr>
        <p:txBody>
          <a:bodyPr spcFirstLastPara="1" vert="horz" lIns="274320" tIns="182880" rIns="274320" bIns="182880" rtlCol="0" anchor="ctr" anchorCtr="1">
            <a:normAutofit/>
          </a:bodyPr>
          <a:lstStyle/>
          <a:p>
            <a:pPr marL="0" lvl="0" indent="0" defTabSz="914400">
              <a:spcBef>
                <a:spcPct val="0"/>
              </a:spcBef>
              <a:spcAft>
                <a:spcPts val="0"/>
              </a:spcAft>
            </a:pPr>
            <a:r>
              <a:rPr lang="en-US" sz="3800" kern="1200" cap="all" spc="200" baseline="0" dirty="0">
                <a:solidFill>
                  <a:srgbClr val="262626"/>
                </a:solidFill>
                <a:latin typeface="+mj-lt"/>
                <a:ea typeface="+mj-ea"/>
                <a:cs typeface="+mj-cs"/>
              </a:rPr>
              <a:t>IST 707:</a:t>
            </a:r>
            <a:br>
              <a:rPr lang="en-US" sz="3800" kern="1200" cap="all" spc="200" baseline="0" dirty="0">
                <a:solidFill>
                  <a:srgbClr val="262626"/>
                </a:solidFill>
                <a:latin typeface="+mj-lt"/>
                <a:ea typeface="+mj-ea"/>
                <a:cs typeface="+mj-cs"/>
              </a:rPr>
            </a:br>
            <a:r>
              <a:rPr lang="en-US" sz="3800" kern="1200" cap="all" spc="200" baseline="0" dirty="0">
                <a:solidFill>
                  <a:srgbClr val="262626"/>
                </a:solidFill>
                <a:latin typeface="+mj-lt"/>
                <a:ea typeface="+mj-ea"/>
                <a:cs typeface="+mj-cs"/>
              </a:rPr>
              <a:t>Applied Machine Learning</a:t>
            </a:r>
          </a:p>
        </p:txBody>
      </p:sp>
      <p:pic>
        <p:nvPicPr>
          <p:cNvPr id="3" name="Audio 2">
            <a:hlinkClick r:id="" action="ppaction://media"/>
            <a:extLst>
              <a:ext uri="{FF2B5EF4-FFF2-40B4-BE49-F238E27FC236}">
                <a16:creationId xmlns:a16="http://schemas.microsoft.com/office/drawing/2014/main" id="{1F8EE8C7-64A7-43E4-FBEB-9AEB6146BD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17342142"/>
      </p:ext>
    </p:extLst>
  </p:cSld>
  <p:clrMapOvr>
    <a:masterClrMapping/>
  </p:clrMapOvr>
  <mc:AlternateContent xmlns:mc="http://schemas.openxmlformats.org/markup-compatibility/2006">
    <mc:Choice xmlns:p14="http://schemas.microsoft.com/office/powerpoint/2010/main" Requires="p14">
      <p:transition spd="slow" p14:dur="2000" advTm="4172"/>
    </mc:Choice>
    <mc:Fallback>
      <p:transition spd="slow" advTm="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Song Popularity Predictions</a:t>
            </a:r>
          </a:p>
        </p:txBody>
      </p:sp>
      <p:sp>
        <p:nvSpPr>
          <p:cNvPr id="123" name="Rectangle 122">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23"/>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400050" indent="-171450" defTabSz="914400">
              <a:lnSpc>
                <a:spcPct val="90000"/>
              </a:lnSpc>
              <a:spcBef>
                <a:spcPts val="1000"/>
              </a:spcBef>
              <a:buSzPts val="1046"/>
            </a:pPr>
            <a:r>
              <a:rPr lang="en-US" sz="1100" dirty="0">
                <a:solidFill>
                  <a:schemeClr val="bg1"/>
                </a:solidFill>
              </a:rPr>
              <a:t>This project aimed to create a predictive model utilizing Naïve Bayes, Decision Trees, and Support Vector Machines (SVM) to determine the popularity of a song based on its characteristics.</a:t>
            </a:r>
          </a:p>
          <a:p>
            <a:pPr marL="400050" indent="-171450" defTabSz="914400">
              <a:lnSpc>
                <a:spcPct val="90000"/>
              </a:lnSpc>
              <a:spcBef>
                <a:spcPts val="1000"/>
              </a:spcBef>
              <a:buSzPts val="1046"/>
            </a:pPr>
            <a:r>
              <a:rPr lang="en-US" sz="1100" dirty="0">
                <a:solidFill>
                  <a:schemeClr val="bg1"/>
                </a:solidFill>
              </a:rPr>
              <a:t>The data, sourced from Kaggle using the Spotify Web API, included scores for different categories/attributes of songs.</a:t>
            </a:r>
          </a:p>
          <a:p>
            <a:pPr marL="400050" indent="-171450" defTabSz="914400">
              <a:lnSpc>
                <a:spcPct val="90000"/>
              </a:lnSpc>
              <a:spcBef>
                <a:spcPts val="1000"/>
              </a:spcBef>
              <a:buSzPts val="1046"/>
            </a:pPr>
            <a:r>
              <a:rPr lang="en-US" sz="1100" dirty="0">
                <a:solidFill>
                  <a:schemeClr val="bg1"/>
                </a:solidFill>
              </a:rPr>
              <a:t>Pre-processing revealed that attributes such as "danceability," "loudness," "duration (in </a:t>
            </a:r>
            <a:r>
              <a:rPr lang="en-US" sz="1100" dirty="0" err="1">
                <a:solidFill>
                  <a:schemeClr val="bg1"/>
                </a:solidFill>
              </a:rPr>
              <a:t>ms</a:t>
            </a:r>
            <a:r>
              <a:rPr lang="en-US" sz="1100" dirty="0">
                <a:solidFill>
                  <a:schemeClr val="bg1"/>
                </a:solidFill>
              </a:rPr>
              <a:t>)," "energy," and "key" had the most impact on model performance.</a:t>
            </a:r>
          </a:p>
          <a:p>
            <a:pPr marL="400050" indent="-171450" defTabSz="914400">
              <a:lnSpc>
                <a:spcPct val="90000"/>
              </a:lnSpc>
              <a:spcBef>
                <a:spcPts val="1000"/>
              </a:spcBef>
              <a:buSzPts val="1046"/>
            </a:pPr>
            <a:r>
              <a:rPr lang="en-US" sz="1100" dirty="0">
                <a:solidFill>
                  <a:schemeClr val="bg1"/>
                </a:solidFill>
              </a:rPr>
              <a:t>The dataset consisted of the top 2000 songs on Spotify from 2000 to 2019.</a:t>
            </a:r>
          </a:p>
          <a:p>
            <a:pPr marL="400050" indent="-171450" defTabSz="914400">
              <a:lnSpc>
                <a:spcPct val="90000"/>
              </a:lnSpc>
              <a:spcBef>
                <a:spcPts val="1000"/>
              </a:spcBef>
              <a:buSzPts val="1046"/>
            </a:pPr>
            <a:r>
              <a:rPr lang="en-US" sz="1100" dirty="0">
                <a:solidFill>
                  <a:schemeClr val="bg1"/>
                </a:solidFill>
              </a:rPr>
              <a:t>R programming language was utilized throughout the project, achieving a 54.06% accuracy with Naïve Bayes.</a:t>
            </a:r>
          </a:p>
          <a:p>
            <a:pPr marL="400050" indent="-171450" defTabSz="914400">
              <a:lnSpc>
                <a:spcPct val="90000"/>
              </a:lnSpc>
              <a:spcBef>
                <a:spcPts val="1000"/>
              </a:spcBef>
              <a:spcAft>
                <a:spcPts val="1000"/>
              </a:spcAft>
              <a:buSzPts val="1046"/>
            </a:pPr>
            <a:r>
              <a:rPr lang="en-US" sz="1100" dirty="0">
                <a:solidFill>
                  <a:schemeClr val="bg1"/>
                </a:solidFill>
              </a:rPr>
              <a:t>Future improvements could involve association rule mining to better understand the attributes' correlation and determine the best attributes for model performance.</a:t>
            </a:r>
          </a:p>
        </p:txBody>
      </p:sp>
      <p:pic>
        <p:nvPicPr>
          <p:cNvPr id="3" name="Audio 2">
            <a:hlinkClick r:id="" action="ppaction://media"/>
            <a:extLst>
              <a:ext uri="{FF2B5EF4-FFF2-40B4-BE49-F238E27FC236}">
                <a16:creationId xmlns:a16="http://schemas.microsoft.com/office/drawing/2014/main" id="{5D3CDCA0-5ED6-93C3-ECE6-8FF69B33C2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5283"/>
    </mc:Choice>
    <mc:Fallback>
      <p:transition spd="slow" advTm="55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2"/>
        <p:cNvGrpSpPr/>
        <p:nvPr/>
      </p:nvGrpSpPr>
      <p:grpSpPr>
        <a:xfrm>
          <a:off x="0" y="0"/>
          <a:ext cx="0" cy="0"/>
          <a:chOff x="0" y="0"/>
          <a:chExt cx="0" cy="0"/>
        </a:xfrm>
      </p:grpSpPr>
      <p:sp>
        <p:nvSpPr>
          <p:cNvPr id="124" name="Google Shape;124;p24"/>
          <p:cNvSpPr txBox="1">
            <a:spLocks noGrp="1"/>
          </p:cNvSpPr>
          <p:nvPr>
            <p:ph type="title"/>
          </p:nvPr>
        </p:nvSpPr>
        <p:spPr>
          <a:xfrm>
            <a:off x="603504" y="1790058"/>
            <a:ext cx="3364992" cy="1234440"/>
          </a:xfrm>
          <a:prstGeom prst="rect">
            <a:avLst/>
          </a:prstGeom>
        </p:spPr>
        <p:txBody>
          <a:bodyPr spcFirstLastPara="1" vert="horz" lIns="274320" tIns="182880" rIns="274320" bIns="182880" rtlCol="0" anchor="ctr" anchorCtr="1">
            <a:normAutofit/>
          </a:bodyPr>
          <a:lstStyle/>
          <a:p>
            <a:pPr marL="0" lvl="0" indent="0" defTabSz="914400">
              <a:spcBef>
                <a:spcPct val="0"/>
              </a:spcBef>
              <a:spcAft>
                <a:spcPts val="0"/>
              </a:spcAft>
            </a:pPr>
            <a:r>
              <a:rPr lang="en-US" sz="2400" spc="200" dirty="0"/>
              <a:t>Exploratory Data Analysis</a:t>
            </a:r>
          </a:p>
        </p:txBody>
      </p:sp>
      <p:sp>
        <p:nvSpPr>
          <p:cNvPr id="129" name="Rectangle 128">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9"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9C8484-FA6D-FB44-C6F8-6763365C95AB}"/>
              </a:ext>
            </a:extLst>
          </p:cNvPr>
          <p:cNvPicPr>
            <a:picLocks noChangeAspect="1"/>
          </p:cNvPicPr>
          <p:nvPr/>
        </p:nvPicPr>
        <p:blipFill>
          <a:blip r:embed="rId5"/>
          <a:stretch>
            <a:fillRect/>
          </a:stretch>
        </p:blipFill>
        <p:spPr>
          <a:xfrm>
            <a:off x="4793493" y="349858"/>
            <a:ext cx="4126726" cy="2038370"/>
          </a:xfrm>
          <a:prstGeom prst="rect">
            <a:avLst/>
          </a:prstGeom>
        </p:spPr>
      </p:pic>
      <p:pic>
        <p:nvPicPr>
          <p:cNvPr id="2" name="Google Shape;97;p20">
            <a:extLst>
              <a:ext uri="{FF2B5EF4-FFF2-40B4-BE49-F238E27FC236}">
                <a16:creationId xmlns:a16="http://schemas.microsoft.com/office/drawing/2014/main" id="{FA1428EF-7FEE-D304-CEF7-8894C4417B52}"/>
              </a:ext>
            </a:extLst>
          </p:cNvPr>
          <p:cNvPicPr preferRelativeResize="0"/>
          <p:nvPr/>
        </p:nvPicPr>
        <p:blipFill>
          <a:blip r:embed="rId6"/>
          <a:stretch>
            <a:fillRect/>
          </a:stretch>
        </p:blipFill>
        <p:spPr>
          <a:xfrm>
            <a:off x="4793492" y="2755274"/>
            <a:ext cx="4126726" cy="2176322"/>
          </a:xfrm>
          <a:prstGeom prst="rect">
            <a:avLst/>
          </a:prstGeom>
          <a:noFill/>
        </p:spPr>
      </p:pic>
      <p:pic>
        <p:nvPicPr>
          <p:cNvPr id="4" name="Audio 3">
            <a:hlinkClick r:id="" action="ppaction://media"/>
            <a:extLst>
              <a:ext uri="{FF2B5EF4-FFF2-40B4-BE49-F238E27FC236}">
                <a16:creationId xmlns:a16="http://schemas.microsoft.com/office/drawing/2014/main" id="{3C9A4D35-0FE4-37D5-F70D-4F115A1A2D7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801"/>
    </mc:Choice>
    <mc:Fallback>
      <p:transition spd="slow" advTm="2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8"/>
        <p:cNvGrpSpPr/>
        <p:nvPr/>
      </p:nvGrpSpPr>
      <p:grpSpPr>
        <a:xfrm>
          <a:off x="0" y="0"/>
          <a:ext cx="0" cy="0"/>
          <a:chOff x="0" y="0"/>
          <a:chExt cx="0" cy="0"/>
        </a:xfrm>
      </p:grpSpPr>
      <p:sp>
        <p:nvSpPr>
          <p:cNvPr id="138" name="Rectangle 133">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3688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Google Shape;129;p25"/>
          <p:cNvSpPr txBox="1">
            <a:spLocks noGrp="1"/>
          </p:cNvSpPr>
          <p:nvPr>
            <p:ph type="title"/>
          </p:nvPr>
        </p:nvSpPr>
        <p:spPr>
          <a:xfrm>
            <a:off x="1200150" y="3201961"/>
            <a:ext cx="6743700" cy="948572"/>
          </a:xfrm>
          <a:prstGeom prst="rect">
            <a:avLst/>
          </a:prstGeom>
        </p:spPr>
        <p:txBody>
          <a:bodyPr spcFirstLastPara="1" vert="horz" lIns="274320" tIns="182880" rIns="274320" bIns="182880" rtlCol="0" anchor="ctr" anchorCtr="1">
            <a:normAutofit/>
          </a:bodyPr>
          <a:lstStyle/>
          <a:p>
            <a:pPr marL="0" lvl="0" indent="0" defTabSz="914400">
              <a:spcBef>
                <a:spcPct val="0"/>
              </a:spcBef>
              <a:spcAft>
                <a:spcPts val="0"/>
              </a:spcAft>
            </a:pPr>
            <a:r>
              <a:rPr lang="en-US" sz="2400" spc="200"/>
              <a:t>Project Results</a:t>
            </a:r>
          </a:p>
        </p:txBody>
      </p:sp>
      <p:pic>
        <p:nvPicPr>
          <p:cNvPr id="3" name="Picture 2">
            <a:extLst>
              <a:ext uri="{FF2B5EF4-FFF2-40B4-BE49-F238E27FC236}">
                <a16:creationId xmlns:a16="http://schemas.microsoft.com/office/drawing/2014/main" id="{2BB3A61F-AD0A-E48D-C165-6ADF23D81140}"/>
              </a:ext>
            </a:extLst>
          </p:cNvPr>
          <p:cNvPicPr>
            <a:picLocks noChangeAspect="1"/>
          </p:cNvPicPr>
          <p:nvPr/>
        </p:nvPicPr>
        <p:blipFill>
          <a:blip r:embed="rId5"/>
          <a:stretch>
            <a:fillRect/>
          </a:stretch>
        </p:blipFill>
        <p:spPr>
          <a:xfrm>
            <a:off x="1194343" y="440893"/>
            <a:ext cx="3044841" cy="2475980"/>
          </a:xfrm>
          <a:prstGeom prst="rect">
            <a:avLst/>
          </a:prstGeom>
        </p:spPr>
      </p:pic>
      <p:pic>
        <p:nvPicPr>
          <p:cNvPr id="2" name="Picture 1">
            <a:extLst>
              <a:ext uri="{FF2B5EF4-FFF2-40B4-BE49-F238E27FC236}">
                <a16:creationId xmlns:a16="http://schemas.microsoft.com/office/drawing/2014/main" id="{904D0A70-7541-E968-589E-1430D9F05BC4}"/>
              </a:ext>
            </a:extLst>
          </p:cNvPr>
          <p:cNvPicPr>
            <a:picLocks noChangeAspect="1"/>
          </p:cNvPicPr>
          <p:nvPr/>
        </p:nvPicPr>
        <p:blipFill>
          <a:blip r:embed="rId6"/>
          <a:stretch>
            <a:fillRect/>
          </a:stretch>
        </p:blipFill>
        <p:spPr>
          <a:xfrm>
            <a:off x="4602658" y="440893"/>
            <a:ext cx="3616473" cy="2475980"/>
          </a:xfrm>
          <a:prstGeom prst="rect">
            <a:avLst/>
          </a:prstGeom>
        </p:spPr>
      </p:pic>
      <p:pic>
        <p:nvPicPr>
          <p:cNvPr id="5" name="Audio 4">
            <a:hlinkClick r:id="" action="ppaction://media"/>
            <a:extLst>
              <a:ext uri="{FF2B5EF4-FFF2-40B4-BE49-F238E27FC236}">
                <a16:creationId xmlns:a16="http://schemas.microsoft.com/office/drawing/2014/main" id="{D58BACAE-5BD2-4FE5-687E-1DA7D2D51BC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217"/>
    </mc:Choice>
    <mc:Fallback>
      <p:transition spd="slow" advTm="2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Learning Goals and Outcomes</a:t>
            </a:r>
          </a:p>
        </p:txBody>
      </p:sp>
      <p:sp>
        <p:nvSpPr>
          <p:cNvPr id="141" name="Rectangle 140">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Google Shape;136;p26"/>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208"/>
            </a:pPr>
            <a:r>
              <a:rPr lang="en-US" dirty="0">
                <a:solidFill>
                  <a:schemeClr val="bg1"/>
                </a:solidFill>
              </a:rPr>
              <a:t>Successfully collected, stored, and accessed data using R and Kaggle repositories.</a:t>
            </a:r>
          </a:p>
          <a:p>
            <a:pPr marL="514350" indent="-285750" defTabSz="914400">
              <a:spcBef>
                <a:spcPts val="1000"/>
              </a:spcBef>
              <a:buSzPts val="1208"/>
            </a:pPr>
            <a:r>
              <a:rPr lang="en-US" dirty="0">
                <a:solidFill>
                  <a:schemeClr val="bg1"/>
                </a:solidFill>
              </a:rPr>
              <a:t>Applied descriptive analytics and visualizations, showcasing insights and model results through bar plots with the "</a:t>
            </a:r>
            <a:r>
              <a:rPr lang="en-US" dirty="0" err="1">
                <a:solidFill>
                  <a:schemeClr val="bg1"/>
                </a:solidFill>
              </a:rPr>
              <a:t>ggplot</a:t>
            </a:r>
            <a:r>
              <a:rPr lang="en-US" dirty="0">
                <a:solidFill>
                  <a:schemeClr val="bg1"/>
                </a:solidFill>
              </a:rPr>
              <a:t>" package.</a:t>
            </a:r>
          </a:p>
          <a:p>
            <a:pPr marL="514350" indent="-285750" defTabSz="914400">
              <a:spcBef>
                <a:spcPts val="1000"/>
              </a:spcBef>
              <a:buSzPts val="1208"/>
            </a:pPr>
            <a:r>
              <a:rPr lang="en-US" dirty="0">
                <a:solidFill>
                  <a:schemeClr val="bg1"/>
                </a:solidFill>
              </a:rPr>
              <a:t>Implemented ethical practices by running analyses on random samples and obscuring the goal value (popularity) to ensure fair development, use, and evaluation of the data.</a:t>
            </a:r>
          </a:p>
        </p:txBody>
      </p:sp>
      <p:pic>
        <p:nvPicPr>
          <p:cNvPr id="3" name="Audio 2">
            <a:hlinkClick r:id="" action="ppaction://media"/>
            <a:extLst>
              <a:ext uri="{FF2B5EF4-FFF2-40B4-BE49-F238E27FC236}">
                <a16:creationId xmlns:a16="http://schemas.microsoft.com/office/drawing/2014/main" id="{1426897F-D3AA-410C-2270-251B9E87919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6034"/>
    </mc:Choice>
    <mc:Fallback>
      <p:transition spd="slow" advTm="2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2"/>
        <p:cNvGrpSpPr/>
        <p:nvPr/>
      </p:nvGrpSpPr>
      <p:grpSpPr>
        <a:xfrm>
          <a:off x="0" y="0"/>
          <a:ext cx="0" cy="0"/>
          <a:chOff x="0" y="0"/>
          <a:chExt cx="0" cy="0"/>
        </a:xfrm>
      </p:grpSpPr>
      <p:sp>
        <p:nvSpPr>
          <p:cNvPr id="88" name="Rectangle 8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title"/>
          </p:nvPr>
        </p:nvSpPr>
        <p:spPr>
          <a:xfrm>
            <a:off x="947046" y="966977"/>
            <a:ext cx="7228833" cy="2504477"/>
          </a:xfrm>
          <a:prstGeom prst="rect">
            <a:avLst/>
          </a:prstGeom>
          <a:ln>
            <a:noFill/>
          </a:ln>
        </p:spPr>
        <p:txBody>
          <a:bodyPr spcFirstLastPara="1" vert="horz" lIns="274320" tIns="182880" rIns="274320" bIns="182880" rtlCol="0" anchor="ctr" anchorCtr="1">
            <a:normAutofit/>
          </a:bodyPr>
          <a:lstStyle/>
          <a:p>
            <a:pPr marL="0" lvl="0" indent="0" defTabSz="914400">
              <a:spcBef>
                <a:spcPct val="0"/>
              </a:spcBef>
              <a:spcAft>
                <a:spcPts val="0"/>
              </a:spcAft>
            </a:pPr>
            <a:r>
              <a:rPr lang="en-US" sz="3800" kern="1200" cap="all" spc="200" baseline="0" dirty="0">
                <a:solidFill>
                  <a:srgbClr val="262626"/>
                </a:solidFill>
                <a:latin typeface="+mj-lt"/>
                <a:ea typeface="+mj-ea"/>
                <a:cs typeface="+mj-cs"/>
              </a:rPr>
              <a:t>IST 718:</a:t>
            </a:r>
            <a:br>
              <a:rPr lang="en-US" sz="3800" kern="1200" cap="all" spc="200" baseline="0" dirty="0">
                <a:solidFill>
                  <a:srgbClr val="262626"/>
                </a:solidFill>
                <a:latin typeface="+mj-lt"/>
                <a:ea typeface="+mj-ea"/>
                <a:cs typeface="+mj-cs"/>
              </a:rPr>
            </a:br>
            <a:r>
              <a:rPr lang="en-US" sz="3800" kern="1200" cap="all" spc="200" baseline="0" dirty="0">
                <a:solidFill>
                  <a:srgbClr val="262626"/>
                </a:solidFill>
                <a:latin typeface="+mj-lt"/>
                <a:ea typeface="+mj-ea"/>
                <a:cs typeface="+mj-cs"/>
              </a:rPr>
              <a:t>Big Data Analytics</a:t>
            </a:r>
          </a:p>
        </p:txBody>
      </p:sp>
      <p:pic>
        <p:nvPicPr>
          <p:cNvPr id="3" name="Audio 2">
            <a:hlinkClick r:id="" action="ppaction://media"/>
            <a:extLst>
              <a:ext uri="{FF2B5EF4-FFF2-40B4-BE49-F238E27FC236}">
                <a16:creationId xmlns:a16="http://schemas.microsoft.com/office/drawing/2014/main" id="{BB3C184D-7D13-988D-82AE-0943E0EE64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71913744"/>
      </p:ext>
    </p:extLst>
  </p:cSld>
  <p:clrMapOvr>
    <a:masterClrMapping/>
  </p:clrMapOvr>
  <mc:AlternateContent xmlns:mc="http://schemas.openxmlformats.org/markup-compatibility/2006">
    <mc:Choice xmlns:p14="http://schemas.microsoft.com/office/powerpoint/2010/main" Requires="p14">
      <p:transition spd="slow" p14:dur="2000" advTm="4533"/>
    </mc:Choice>
    <mc:Fallback>
      <p:transition spd="slow" advTm="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400" kern="1200" cap="all" spc="200" baseline="0">
                <a:solidFill>
                  <a:schemeClr val="tx1"/>
                </a:solidFill>
                <a:latin typeface="+mj-lt"/>
                <a:ea typeface="+mj-ea"/>
                <a:cs typeface="+mj-cs"/>
              </a:rPr>
              <a:t>Drought Prediction within the Continental US</a:t>
            </a:r>
          </a:p>
        </p:txBody>
      </p:sp>
      <p:sp>
        <p:nvSpPr>
          <p:cNvPr id="152" name="Rectangle 151">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Google Shape;147;p28"/>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fontScale="77500" lnSpcReduction="20000"/>
          </a:bodyPr>
          <a:lstStyle/>
          <a:p>
            <a:pPr marL="514350" indent="-285750" defTabSz="914400">
              <a:spcBef>
                <a:spcPts val="1000"/>
              </a:spcBef>
              <a:buSzPct val="74866"/>
            </a:pPr>
            <a:r>
              <a:rPr lang="en-US" sz="1700" dirty="0">
                <a:solidFill>
                  <a:schemeClr val="bg1"/>
                </a:solidFill>
              </a:rPr>
              <a:t>This project focuses on early drought detection in the United States to enable proactive measures and aid in combating severe droughts.</a:t>
            </a:r>
          </a:p>
          <a:p>
            <a:pPr marL="971550" lvl="1" indent="-285750" defTabSz="914400">
              <a:spcBef>
                <a:spcPts val="1000"/>
              </a:spcBef>
              <a:buSzPct val="74866"/>
            </a:pPr>
            <a:r>
              <a:rPr lang="en-US" sz="1700" dirty="0">
                <a:solidFill>
                  <a:schemeClr val="bg1"/>
                </a:solidFill>
              </a:rPr>
              <a:t>The goal was to develop a forecasting model that effectively predicts the occurrence and severity of droughts based on weather and soil conditions.</a:t>
            </a:r>
          </a:p>
          <a:p>
            <a:pPr marL="514350" indent="-285750" defTabSz="914400">
              <a:spcBef>
                <a:spcPts val="1000"/>
              </a:spcBef>
              <a:buSzPct val="74866"/>
            </a:pPr>
            <a:r>
              <a:rPr lang="en-US" sz="1700" dirty="0">
                <a:solidFill>
                  <a:schemeClr val="bg1"/>
                </a:solidFill>
              </a:rPr>
              <a:t>Historical data collected from "Predict droughts using weather &amp; soil data" is utilized for model development.</a:t>
            </a:r>
          </a:p>
          <a:p>
            <a:pPr marL="514350" indent="-285750" defTabSz="914400">
              <a:spcBef>
                <a:spcPts val="1000"/>
              </a:spcBef>
              <a:buSzPct val="74866"/>
            </a:pPr>
            <a:r>
              <a:rPr lang="en-US" sz="1700" dirty="0">
                <a:solidFill>
                  <a:schemeClr val="bg1"/>
                </a:solidFill>
              </a:rPr>
              <a:t>Random forest and decision tree modeling techniques are employed for regression and classification, enhancing understanding and predicting values.</a:t>
            </a:r>
          </a:p>
          <a:p>
            <a:pPr marL="514350" indent="-285750" defTabSz="914400">
              <a:spcBef>
                <a:spcPts val="1000"/>
              </a:spcBef>
              <a:buSzPct val="74866"/>
            </a:pPr>
            <a:r>
              <a:rPr lang="en-US" sz="1700" dirty="0">
                <a:solidFill>
                  <a:schemeClr val="bg1"/>
                </a:solidFill>
              </a:rPr>
              <a:t>SARIMAX predictive model was selected for geo mapping and outputting predictions.</a:t>
            </a:r>
          </a:p>
          <a:p>
            <a:pPr marL="514350" indent="-285750" defTabSz="914400">
              <a:spcBef>
                <a:spcPts val="1000"/>
              </a:spcBef>
              <a:buSzPct val="74866"/>
            </a:pPr>
            <a:r>
              <a:rPr lang="en-US" sz="1700" dirty="0">
                <a:solidFill>
                  <a:schemeClr val="bg1"/>
                </a:solidFill>
              </a:rPr>
              <a:t>The project provides accurate representations of potential drought locations and their severity through modeling techniques and visualizations.</a:t>
            </a:r>
          </a:p>
        </p:txBody>
      </p:sp>
      <p:pic>
        <p:nvPicPr>
          <p:cNvPr id="3" name="Audio 2">
            <a:hlinkClick r:id="" action="ppaction://media"/>
            <a:extLst>
              <a:ext uri="{FF2B5EF4-FFF2-40B4-BE49-F238E27FC236}">
                <a16:creationId xmlns:a16="http://schemas.microsoft.com/office/drawing/2014/main" id="{281A9F56-3EA4-66BC-9F6E-6C8FFE07BA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5055"/>
    </mc:Choice>
    <mc:Fallback>
      <p:transition spd="slow" advTm="5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sp>
        <p:nvSpPr>
          <p:cNvPr id="158" name="Rectangle 15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53;p29"/>
          <p:cNvSpPr txBox="1">
            <a:spLocks noGrp="1"/>
          </p:cNvSpPr>
          <p:nvPr>
            <p:ph type="title"/>
          </p:nvPr>
        </p:nvSpPr>
        <p:spPr>
          <a:xfrm>
            <a:off x="421767" y="1741645"/>
            <a:ext cx="2647188" cy="1424178"/>
          </a:xfrm>
          <a:prstGeom prst="rect">
            <a:avLst/>
          </a:prstGeom>
        </p:spPr>
        <p:txBody>
          <a:bodyPr spcFirstLastPara="1" vert="horz" lIns="274320" tIns="182880" rIns="274320" bIns="182880" rtlCol="0" anchor="ctr" anchorCtr="1">
            <a:normAutofit/>
          </a:bodyPr>
          <a:lstStyle/>
          <a:p>
            <a:pPr marL="0" lvl="0" indent="0" defTabSz="914400">
              <a:spcBef>
                <a:spcPct val="0"/>
              </a:spcBef>
              <a:spcAft>
                <a:spcPts val="0"/>
              </a:spcAft>
            </a:pPr>
            <a:r>
              <a:rPr lang="en-US" sz="1900" spc="200" dirty="0"/>
              <a:t>Exploratory Data Analysis</a:t>
            </a:r>
          </a:p>
        </p:txBody>
      </p:sp>
      <p:sp>
        <p:nvSpPr>
          <p:cNvPr id="160" name="Rectangle 15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480060"/>
            <a:ext cx="5173218" cy="394735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15309" y="602075"/>
            <a:ext cx="4924044" cy="370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Chart&#10;&#10;Description automatically generated">
            <a:extLst>
              <a:ext uri="{FF2B5EF4-FFF2-40B4-BE49-F238E27FC236}">
                <a16:creationId xmlns:a16="http://schemas.microsoft.com/office/drawing/2014/main" id="{4E7CB761-3C85-8DF6-DD13-4E62600F0DFC}"/>
              </a:ext>
            </a:extLst>
          </p:cNvPr>
          <p:cNvPicPr>
            <a:picLocks noChangeAspect="1"/>
          </p:cNvPicPr>
          <p:nvPr/>
        </p:nvPicPr>
        <p:blipFill rotWithShape="1">
          <a:blip r:embed="rId5"/>
          <a:stretch/>
        </p:blipFill>
        <p:spPr bwMode="auto">
          <a:xfrm>
            <a:off x="3855339" y="1020550"/>
            <a:ext cx="4443984" cy="2866369"/>
          </a:xfrm>
          <a:prstGeom prst="rect">
            <a:avLst/>
          </a:prstGeom>
          <a:extLst>
            <a:ext uri="{53640926-AAD7-44D8-BBD7-CCE9431645EC}">
              <a14:shadowObscured xmlns:a14="http://schemas.microsoft.com/office/drawing/2010/main"/>
            </a:ext>
          </a:extLst>
        </p:spPr>
      </p:pic>
      <p:pic>
        <p:nvPicPr>
          <p:cNvPr id="4" name="Audio 3">
            <a:hlinkClick r:id="" action="ppaction://media"/>
            <a:extLst>
              <a:ext uri="{FF2B5EF4-FFF2-40B4-BE49-F238E27FC236}">
                <a16:creationId xmlns:a16="http://schemas.microsoft.com/office/drawing/2014/main" id="{2C04492C-7C5D-C181-E350-D292A2CCBF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658"/>
    </mc:Choice>
    <mc:Fallback>
      <p:transition spd="slow" advTm="15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7"/>
        <p:cNvGrpSpPr/>
        <p:nvPr/>
      </p:nvGrpSpPr>
      <p:grpSpPr>
        <a:xfrm>
          <a:off x="0" y="0"/>
          <a:ext cx="0" cy="0"/>
          <a:chOff x="0" y="0"/>
          <a:chExt cx="0" cy="0"/>
        </a:xfrm>
      </p:grpSpPr>
      <p:sp>
        <p:nvSpPr>
          <p:cNvPr id="163" name="Rectangle 16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3688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158;p30"/>
          <p:cNvSpPr txBox="1">
            <a:spLocks noGrp="1"/>
          </p:cNvSpPr>
          <p:nvPr>
            <p:ph type="title"/>
          </p:nvPr>
        </p:nvSpPr>
        <p:spPr>
          <a:xfrm>
            <a:off x="1200150" y="3201961"/>
            <a:ext cx="6743700" cy="948572"/>
          </a:xfrm>
          <a:prstGeom prst="rect">
            <a:avLst/>
          </a:prstGeom>
        </p:spPr>
        <p:txBody>
          <a:bodyPr spcFirstLastPara="1" vert="horz" lIns="274320" tIns="182880" rIns="274320" bIns="182880" rtlCol="0" anchor="ctr" anchorCtr="1">
            <a:normAutofit/>
          </a:bodyPr>
          <a:lstStyle/>
          <a:p>
            <a:pPr marL="0" lvl="0" indent="0" defTabSz="914400">
              <a:spcBef>
                <a:spcPct val="0"/>
              </a:spcBef>
              <a:spcAft>
                <a:spcPts val="0"/>
              </a:spcAft>
            </a:pPr>
            <a:r>
              <a:rPr lang="en-US" sz="2400" spc="200"/>
              <a:t>Project Results</a:t>
            </a:r>
          </a:p>
        </p:txBody>
      </p:sp>
      <p:pic>
        <p:nvPicPr>
          <p:cNvPr id="2" name="Picture 1">
            <a:extLst>
              <a:ext uri="{FF2B5EF4-FFF2-40B4-BE49-F238E27FC236}">
                <a16:creationId xmlns:a16="http://schemas.microsoft.com/office/drawing/2014/main" id="{227E2AB2-11D0-C931-6591-FAB1C6380145}"/>
              </a:ext>
            </a:extLst>
          </p:cNvPr>
          <p:cNvPicPr>
            <a:picLocks noChangeAspect="1"/>
          </p:cNvPicPr>
          <p:nvPr/>
        </p:nvPicPr>
        <p:blipFill>
          <a:blip r:embed="rId5"/>
          <a:stretch>
            <a:fillRect/>
          </a:stretch>
        </p:blipFill>
        <p:spPr>
          <a:xfrm>
            <a:off x="1402939" y="440893"/>
            <a:ext cx="2844203" cy="2475980"/>
          </a:xfrm>
          <a:prstGeom prst="rect">
            <a:avLst/>
          </a:prstGeom>
        </p:spPr>
      </p:pic>
      <p:pic>
        <p:nvPicPr>
          <p:cNvPr id="3" name="Picture 2">
            <a:extLst>
              <a:ext uri="{FF2B5EF4-FFF2-40B4-BE49-F238E27FC236}">
                <a16:creationId xmlns:a16="http://schemas.microsoft.com/office/drawing/2014/main" id="{01371DA8-9837-86CD-7BAD-8E68AFD00D7B}"/>
              </a:ext>
            </a:extLst>
          </p:cNvPr>
          <p:cNvPicPr>
            <a:picLocks noChangeAspect="1"/>
          </p:cNvPicPr>
          <p:nvPr/>
        </p:nvPicPr>
        <p:blipFill>
          <a:blip r:embed="rId6"/>
          <a:stretch>
            <a:fillRect/>
          </a:stretch>
        </p:blipFill>
        <p:spPr>
          <a:xfrm>
            <a:off x="4610617" y="736079"/>
            <a:ext cx="3223260" cy="1885607"/>
          </a:xfrm>
          <a:prstGeom prst="rect">
            <a:avLst/>
          </a:prstGeom>
        </p:spPr>
      </p:pic>
      <p:pic>
        <p:nvPicPr>
          <p:cNvPr id="5" name="Audio 4">
            <a:hlinkClick r:id="" action="ppaction://media"/>
            <a:extLst>
              <a:ext uri="{FF2B5EF4-FFF2-40B4-BE49-F238E27FC236}">
                <a16:creationId xmlns:a16="http://schemas.microsoft.com/office/drawing/2014/main" id="{8F776DA2-C489-1F71-5751-C31B5F62221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947"/>
    </mc:Choice>
    <mc:Fallback>
      <p:transition spd="slow" advTm="2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Learning Goals and Outcomes</a:t>
            </a:r>
          </a:p>
        </p:txBody>
      </p:sp>
      <p:sp>
        <p:nvSpPr>
          <p:cNvPr id="170" name="Rectangle 169">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Google Shape;165;p31"/>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208"/>
            </a:pPr>
            <a:r>
              <a:rPr lang="en-US" dirty="0">
                <a:solidFill>
                  <a:schemeClr val="bg1"/>
                </a:solidFill>
              </a:rPr>
              <a:t>Applied analysis and project development that fulfilled all 6 Program Learning Goals.</a:t>
            </a:r>
          </a:p>
          <a:p>
            <a:pPr marL="514350" indent="-285750" defTabSz="914400">
              <a:spcBef>
                <a:spcPts val="1000"/>
              </a:spcBef>
              <a:buSzPts val="1208"/>
            </a:pPr>
            <a:r>
              <a:rPr lang="en-US" dirty="0">
                <a:solidFill>
                  <a:schemeClr val="bg1"/>
                </a:solidFill>
              </a:rPr>
              <a:t>Generated actionable insights across multiple contexts, benefiting large businesses, government entities, and individual citizens.</a:t>
            </a:r>
          </a:p>
          <a:p>
            <a:pPr marL="514350" indent="-285750" defTabSz="914400">
              <a:spcBef>
                <a:spcPts val="1000"/>
              </a:spcBef>
              <a:buSzPts val="1208"/>
            </a:pPr>
            <a:r>
              <a:rPr lang="en-US" dirty="0">
                <a:solidFill>
                  <a:schemeClr val="bg1"/>
                </a:solidFill>
              </a:rPr>
              <a:t>Communicated insights effectively to all parties involved.</a:t>
            </a:r>
          </a:p>
          <a:p>
            <a:pPr marL="514350" indent="-285750" defTabSz="914400">
              <a:spcBef>
                <a:spcPts val="1000"/>
              </a:spcBef>
              <a:buSzPts val="1208"/>
            </a:pPr>
            <a:r>
              <a:rPr lang="en-US" dirty="0">
                <a:solidFill>
                  <a:schemeClr val="bg1"/>
                </a:solidFill>
              </a:rPr>
              <a:t>Achieved models with accuracy within acceptable thresholds, enabling proactive measures and drought prevention methods.</a:t>
            </a:r>
          </a:p>
        </p:txBody>
      </p:sp>
      <p:pic>
        <p:nvPicPr>
          <p:cNvPr id="3" name="Audio 2">
            <a:hlinkClick r:id="" action="ppaction://media"/>
            <a:extLst>
              <a:ext uri="{FF2B5EF4-FFF2-40B4-BE49-F238E27FC236}">
                <a16:creationId xmlns:a16="http://schemas.microsoft.com/office/drawing/2014/main" id="{21E0B84D-5E1C-87D2-F098-E6452B545D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917"/>
    </mc:Choice>
    <mc:Fallback>
      <p:transition spd="slow" advTm="29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What is Applied Data Science?</a:t>
            </a:r>
          </a:p>
        </p:txBody>
      </p:sp>
      <p:sp>
        <p:nvSpPr>
          <p:cNvPr id="71" name="Rectangle 70">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66;p14"/>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ct val="63314"/>
            </a:pPr>
            <a:r>
              <a:rPr lang="en-US" dirty="0">
                <a:solidFill>
                  <a:schemeClr val="bg1"/>
                </a:solidFill>
              </a:rPr>
              <a:t>This program encompasses the entire life-cycle of data analysis from data gathering and preparation to complex model development.</a:t>
            </a:r>
          </a:p>
          <a:p>
            <a:pPr marL="514350" indent="-285750" defTabSz="914400">
              <a:spcBef>
                <a:spcPts val="1000"/>
              </a:spcBef>
              <a:buSzPct val="63314"/>
            </a:pPr>
            <a:r>
              <a:rPr lang="en-US" dirty="0">
                <a:solidFill>
                  <a:schemeClr val="bg1"/>
                </a:solidFill>
              </a:rPr>
              <a:t>The Applied Data Science program allows for students to take practical approaches to problems.</a:t>
            </a:r>
          </a:p>
          <a:p>
            <a:pPr marL="857250" lvl="1" indent="-171450" defTabSz="914400">
              <a:spcBef>
                <a:spcPts val="1000"/>
              </a:spcBef>
              <a:buSzPct val="63314"/>
            </a:pPr>
            <a:r>
              <a:rPr lang="en-US" dirty="0">
                <a:solidFill>
                  <a:schemeClr val="bg1"/>
                </a:solidFill>
              </a:rPr>
              <a:t>This is done by avoiding “paint-by-numbers” style projects and allowing students to creatively select their project topics.</a:t>
            </a:r>
          </a:p>
          <a:p>
            <a:pPr marL="514350" indent="-285750" defTabSz="914400">
              <a:spcBef>
                <a:spcPts val="1000"/>
              </a:spcBef>
              <a:buSzPct val="63314"/>
            </a:pPr>
            <a:r>
              <a:rPr lang="en-US" dirty="0">
                <a:solidFill>
                  <a:schemeClr val="bg1"/>
                </a:solidFill>
              </a:rPr>
              <a:t>A wide range of tools are utilized within this program to ensure students can both:</a:t>
            </a:r>
          </a:p>
          <a:p>
            <a:pPr marL="857250" lvl="1" indent="-171450" defTabSz="914400">
              <a:spcBef>
                <a:spcPts val="1000"/>
              </a:spcBef>
              <a:buSzPct val="63314"/>
            </a:pPr>
            <a:r>
              <a:rPr lang="en-US" dirty="0">
                <a:solidFill>
                  <a:schemeClr val="bg1"/>
                </a:solidFill>
              </a:rPr>
              <a:t>Prepare and analyze complex datasets</a:t>
            </a:r>
          </a:p>
          <a:p>
            <a:pPr marL="857250" lvl="1" indent="-171450" defTabSz="914400">
              <a:spcBef>
                <a:spcPts val="1000"/>
              </a:spcBef>
              <a:spcAft>
                <a:spcPts val="1000"/>
              </a:spcAft>
              <a:buSzPct val="63314"/>
            </a:pPr>
            <a:r>
              <a:rPr lang="en-US" dirty="0">
                <a:solidFill>
                  <a:schemeClr val="bg1"/>
                </a:solidFill>
              </a:rPr>
              <a:t>Communicate findings clearly</a:t>
            </a:r>
          </a:p>
        </p:txBody>
      </p:sp>
      <p:pic>
        <p:nvPicPr>
          <p:cNvPr id="5" name="Audio 4">
            <a:hlinkClick r:id="" action="ppaction://media"/>
            <a:extLst>
              <a:ext uri="{FF2B5EF4-FFF2-40B4-BE49-F238E27FC236}">
                <a16:creationId xmlns:a16="http://schemas.microsoft.com/office/drawing/2014/main" id="{1E3FFDD1-D385-E838-362A-3F1159A76B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7574"/>
    </mc:Choice>
    <mc:Fallback>
      <p:transition spd="slow" advTm="37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2"/>
        <p:cNvGrpSpPr/>
        <p:nvPr/>
      </p:nvGrpSpPr>
      <p:grpSpPr>
        <a:xfrm>
          <a:off x="0" y="0"/>
          <a:ext cx="0" cy="0"/>
          <a:chOff x="0" y="0"/>
          <a:chExt cx="0" cy="0"/>
        </a:xfrm>
      </p:grpSpPr>
      <p:sp>
        <p:nvSpPr>
          <p:cNvPr id="88" name="Rectangle 8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title"/>
          </p:nvPr>
        </p:nvSpPr>
        <p:spPr>
          <a:xfrm>
            <a:off x="947046" y="966977"/>
            <a:ext cx="7228833" cy="2504477"/>
          </a:xfrm>
          <a:prstGeom prst="rect">
            <a:avLst/>
          </a:prstGeom>
          <a:ln>
            <a:noFill/>
          </a:ln>
        </p:spPr>
        <p:txBody>
          <a:bodyPr spcFirstLastPara="1" vert="horz" lIns="274320" tIns="182880" rIns="274320" bIns="182880" rtlCol="0" anchor="ctr" anchorCtr="1">
            <a:normAutofit/>
          </a:bodyPr>
          <a:lstStyle/>
          <a:p>
            <a:pPr marL="0" lvl="0" indent="0" defTabSz="914400">
              <a:spcBef>
                <a:spcPct val="0"/>
              </a:spcBef>
              <a:spcAft>
                <a:spcPts val="0"/>
              </a:spcAft>
            </a:pPr>
            <a:r>
              <a:rPr lang="en-US" sz="3800" kern="1200" cap="all" spc="200" baseline="0" dirty="0">
                <a:solidFill>
                  <a:srgbClr val="262626"/>
                </a:solidFill>
                <a:latin typeface="+mj-lt"/>
                <a:ea typeface="+mj-ea"/>
                <a:cs typeface="+mj-cs"/>
              </a:rPr>
              <a:t>IST 769:</a:t>
            </a:r>
            <a:br>
              <a:rPr lang="en-US" sz="3800" kern="1200" cap="all" spc="200" baseline="0" dirty="0">
                <a:solidFill>
                  <a:srgbClr val="262626"/>
                </a:solidFill>
                <a:latin typeface="+mj-lt"/>
                <a:ea typeface="+mj-ea"/>
                <a:cs typeface="+mj-cs"/>
              </a:rPr>
            </a:br>
            <a:r>
              <a:rPr lang="en-US" sz="3800" kern="1200" cap="all" spc="200" baseline="0" dirty="0">
                <a:solidFill>
                  <a:srgbClr val="262626"/>
                </a:solidFill>
                <a:latin typeface="+mj-lt"/>
                <a:ea typeface="+mj-ea"/>
                <a:cs typeface="+mj-cs"/>
              </a:rPr>
              <a:t>Advanced Big Data Management</a:t>
            </a:r>
          </a:p>
        </p:txBody>
      </p:sp>
      <p:pic>
        <p:nvPicPr>
          <p:cNvPr id="3" name="Audio 2">
            <a:hlinkClick r:id="" action="ppaction://media"/>
            <a:extLst>
              <a:ext uri="{FF2B5EF4-FFF2-40B4-BE49-F238E27FC236}">
                <a16:creationId xmlns:a16="http://schemas.microsoft.com/office/drawing/2014/main" id="{876035B6-B874-8522-8EED-BF67CBF8DA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73130868"/>
      </p:ext>
    </p:extLst>
  </p:cSld>
  <p:clrMapOvr>
    <a:masterClrMapping/>
  </p:clrMapOvr>
  <mc:AlternateContent xmlns:mc="http://schemas.openxmlformats.org/markup-compatibility/2006">
    <mc:Choice xmlns:p14="http://schemas.microsoft.com/office/powerpoint/2010/main" Requires="p14">
      <p:transition spd="slow" p14:dur="2000" advTm="4769"/>
    </mc:Choice>
    <mc:Fallback>
      <p:transition spd="slow" advTm="4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4"/>
        <p:cNvGrpSpPr/>
        <p:nvPr/>
      </p:nvGrpSpPr>
      <p:grpSpPr>
        <a:xfrm>
          <a:off x="0" y="0"/>
          <a:ext cx="0" cy="0"/>
          <a:chOff x="0" y="0"/>
          <a:chExt cx="0" cy="0"/>
        </a:xfrm>
      </p:grpSpPr>
      <p:sp>
        <p:nvSpPr>
          <p:cNvPr id="176" name="Google Shape;176;p33"/>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Why this course?</a:t>
            </a:r>
          </a:p>
        </p:txBody>
      </p:sp>
      <p:sp>
        <p:nvSpPr>
          <p:cNvPr id="181" name="Rectangle 180">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Google Shape;175;p33"/>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208"/>
            </a:pPr>
            <a:r>
              <a:rPr lang="en-US" dirty="0">
                <a:solidFill>
                  <a:schemeClr val="bg1"/>
                </a:solidFill>
              </a:rPr>
              <a:t>This course was heavily focused on ensuring that a student could effectively utilize a wide-variety of database paradigms.</a:t>
            </a:r>
          </a:p>
          <a:p>
            <a:pPr marL="514350" indent="-285750" defTabSz="914400">
              <a:spcBef>
                <a:spcPts val="1000"/>
              </a:spcBef>
              <a:buSzPts val="1208"/>
            </a:pPr>
            <a:r>
              <a:rPr lang="en-US" dirty="0">
                <a:solidFill>
                  <a:schemeClr val="bg1"/>
                </a:solidFill>
              </a:rPr>
              <a:t>Heavily focused on usage of Docker and containerized applications.</a:t>
            </a:r>
          </a:p>
          <a:p>
            <a:pPr marL="514350" indent="-285750" defTabSz="914400">
              <a:spcBef>
                <a:spcPts val="1000"/>
              </a:spcBef>
              <a:spcAft>
                <a:spcPts val="1000"/>
              </a:spcAft>
              <a:buSzPts val="1208"/>
            </a:pPr>
            <a:r>
              <a:rPr lang="en-US" dirty="0">
                <a:solidFill>
                  <a:schemeClr val="bg1"/>
                </a:solidFill>
              </a:rPr>
              <a:t>Increased knowledge in tooling that students/professionals would not otherwise have access too.</a:t>
            </a:r>
          </a:p>
        </p:txBody>
      </p:sp>
      <p:pic>
        <p:nvPicPr>
          <p:cNvPr id="3" name="Audio 2">
            <a:hlinkClick r:id="" action="ppaction://media"/>
            <a:extLst>
              <a:ext uri="{FF2B5EF4-FFF2-40B4-BE49-F238E27FC236}">
                <a16:creationId xmlns:a16="http://schemas.microsoft.com/office/drawing/2014/main" id="{96DEB870-CE21-A7BA-0160-21737196AA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2888"/>
    </mc:Choice>
    <mc:Fallback>
      <p:transition spd="slow" advTm="32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Spotify Playlist Generation</a:t>
            </a:r>
          </a:p>
        </p:txBody>
      </p:sp>
      <p:sp>
        <p:nvSpPr>
          <p:cNvPr id="187" name="Rectangle 186">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34"/>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lnSpcReduction="10000"/>
          </a:bodyPr>
          <a:lstStyle/>
          <a:p>
            <a:pPr marL="514350" indent="-285750" defTabSz="914400">
              <a:spcBef>
                <a:spcPts val="1000"/>
              </a:spcBef>
              <a:buSzPct val="63314"/>
            </a:pPr>
            <a:r>
              <a:rPr lang="en-US" dirty="0">
                <a:solidFill>
                  <a:schemeClr val="bg1"/>
                </a:solidFill>
              </a:rPr>
              <a:t>The project focused on managing and utilizing data for an application or analysis.</a:t>
            </a:r>
          </a:p>
          <a:p>
            <a:pPr marL="514350" indent="-285750" defTabSz="914400">
              <a:spcBef>
                <a:spcPts val="1000"/>
              </a:spcBef>
              <a:buSzPct val="63314"/>
            </a:pPr>
            <a:r>
              <a:rPr lang="en-US" dirty="0">
                <a:solidFill>
                  <a:schemeClr val="bg1"/>
                </a:solidFill>
              </a:rPr>
              <a:t>The key objective was to ingest song and category data using the Spotify Web API and store it in MongoDB.</a:t>
            </a:r>
          </a:p>
          <a:p>
            <a:pPr marL="514350" indent="-285750" defTabSz="914400">
              <a:spcBef>
                <a:spcPts val="1000"/>
              </a:spcBef>
              <a:buSzPct val="63314"/>
            </a:pPr>
            <a:r>
              <a:rPr lang="en-US" dirty="0">
                <a:solidFill>
                  <a:schemeClr val="bg1"/>
                </a:solidFill>
              </a:rPr>
              <a:t>A playlist generator was developed, allowing users to customize their playlists based on selected categories and desired number of songs.</a:t>
            </a:r>
          </a:p>
          <a:p>
            <a:pPr marL="514350" indent="-285750" defTabSz="914400">
              <a:spcBef>
                <a:spcPts val="1000"/>
              </a:spcBef>
              <a:buSzPct val="63314"/>
            </a:pPr>
            <a:r>
              <a:rPr lang="en-US" dirty="0">
                <a:solidFill>
                  <a:schemeClr val="bg1"/>
                </a:solidFill>
              </a:rPr>
              <a:t>While the emphasis of the course was on tooling rather than analysis, no significant transformations were performed on the dataset.</a:t>
            </a:r>
          </a:p>
          <a:p>
            <a:pPr marL="514350" indent="-285750" defTabSz="914400">
              <a:spcBef>
                <a:spcPts val="1000"/>
              </a:spcBef>
              <a:buSzPct val="63314"/>
            </a:pPr>
            <a:r>
              <a:rPr lang="en-US" dirty="0">
                <a:solidFill>
                  <a:schemeClr val="bg1"/>
                </a:solidFill>
              </a:rPr>
              <a:t>Future improvements could include adding a data analysis component, utilizing top categories data from the Spotify Web API.</a:t>
            </a:r>
          </a:p>
        </p:txBody>
      </p:sp>
      <p:pic>
        <p:nvPicPr>
          <p:cNvPr id="3" name="Audio 2">
            <a:hlinkClick r:id="" action="ppaction://media"/>
            <a:extLst>
              <a:ext uri="{FF2B5EF4-FFF2-40B4-BE49-F238E27FC236}">
                <a16:creationId xmlns:a16="http://schemas.microsoft.com/office/drawing/2014/main" id="{2753A47F-E07D-0663-C238-B1AC67B7C3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0499"/>
    </mc:Choice>
    <mc:Fallback>
      <p:transition spd="slow" advTm="5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603504" y="1790058"/>
            <a:ext cx="3364992" cy="1234440"/>
          </a:xfrm>
          <a:prstGeom prst="rect">
            <a:avLst/>
          </a:prstGeom>
        </p:spPr>
        <p:txBody>
          <a:bodyPr spcFirstLastPara="1" vert="horz" lIns="274320" tIns="182880" rIns="274320" bIns="182880" rtlCol="0" anchor="ctr" anchorCtr="1">
            <a:normAutofit/>
          </a:bodyPr>
          <a:lstStyle/>
          <a:p>
            <a:pPr marL="0" lvl="0" indent="0" defTabSz="914400">
              <a:spcBef>
                <a:spcPct val="0"/>
              </a:spcBef>
              <a:spcAft>
                <a:spcPts val="0"/>
              </a:spcAft>
            </a:pPr>
            <a:r>
              <a:rPr lang="en-US" sz="2400" spc="200"/>
              <a:t>Project Results</a:t>
            </a:r>
          </a:p>
        </p:txBody>
      </p:sp>
      <p:sp>
        <p:nvSpPr>
          <p:cNvPr id="192" name="Rectangle 191">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9"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6E4AE31-E41F-4543-571F-524374648676}"/>
              </a:ext>
            </a:extLst>
          </p:cNvPr>
          <p:cNvPicPr>
            <a:picLocks noChangeAspect="1"/>
          </p:cNvPicPr>
          <p:nvPr/>
        </p:nvPicPr>
        <p:blipFill>
          <a:blip r:embed="rId5"/>
          <a:stretch>
            <a:fillRect/>
          </a:stretch>
        </p:blipFill>
        <p:spPr>
          <a:xfrm>
            <a:off x="5113382" y="2494962"/>
            <a:ext cx="3614168" cy="1761907"/>
          </a:xfrm>
          <a:prstGeom prst="rect">
            <a:avLst/>
          </a:prstGeom>
        </p:spPr>
      </p:pic>
      <p:pic>
        <p:nvPicPr>
          <p:cNvPr id="4" name="Picture 3">
            <a:extLst>
              <a:ext uri="{FF2B5EF4-FFF2-40B4-BE49-F238E27FC236}">
                <a16:creationId xmlns:a16="http://schemas.microsoft.com/office/drawing/2014/main" id="{04EE27B5-19F6-1C1E-44A6-A780229D8EC0}"/>
              </a:ext>
            </a:extLst>
          </p:cNvPr>
          <p:cNvPicPr>
            <a:picLocks noChangeAspect="1"/>
          </p:cNvPicPr>
          <p:nvPr/>
        </p:nvPicPr>
        <p:blipFill>
          <a:blip r:embed="rId6"/>
          <a:stretch>
            <a:fillRect/>
          </a:stretch>
        </p:blipFill>
        <p:spPr>
          <a:xfrm>
            <a:off x="4678139" y="1255993"/>
            <a:ext cx="4359720" cy="534065"/>
          </a:xfrm>
          <a:prstGeom prst="rect">
            <a:avLst/>
          </a:prstGeom>
        </p:spPr>
      </p:pic>
      <p:sp>
        <p:nvSpPr>
          <p:cNvPr id="6" name="TextBox 5">
            <a:extLst>
              <a:ext uri="{FF2B5EF4-FFF2-40B4-BE49-F238E27FC236}">
                <a16:creationId xmlns:a16="http://schemas.microsoft.com/office/drawing/2014/main" id="{2A1E9C5C-B48A-A831-6C70-2B7DB7BBCF9B}"/>
              </a:ext>
            </a:extLst>
          </p:cNvPr>
          <p:cNvSpPr txBox="1"/>
          <p:nvPr/>
        </p:nvSpPr>
        <p:spPr>
          <a:xfrm>
            <a:off x="6328998" y="884309"/>
            <a:ext cx="1058002" cy="276999"/>
          </a:xfrm>
          <a:prstGeom prst="rect">
            <a:avLst/>
          </a:prstGeom>
          <a:noFill/>
        </p:spPr>
        <p:txBody>
          <a:bodyPr wrap="square" rtlCol="0">
            <a:spAutoFit/>
          </a:bodyPr>
          <a:lstStyle/>
          <a:p>
            <a:r>
              <a:rPr lang="en-US" sz="1200" dirty="0"/>
              <a:t>User Input</a:t>
            </a:r>
          </a:p>
        </p:txBody>
      </p:sp>
      <p:sp>
        <p:nvSpPr>
          <p:cNvPr id="7" name="TextBox 6">
            <a:extLst>
              <a:ext uri="{FF2B5EF4-FFF2-40B4-BE49-F238E27FC236}">
                <a16:creationId xmlns:a16="http://schemas.microsoft.com/office/drawing/2014/main" id="{24BFE24D-E69A-F00F-A2F1-012C19C7D439}"/>
              </a:ext>
            </a:extLst>
          </p:cNvPr>
          <p:cNvSpPr txBox="1"/>
          <p:nvPr/>
        </p:nvSpPr>
        <p:spPr>
          <a:xfrm>
            <a:off x="6151031" y="2145654"/>
            <a:ext cx="1413935" cy="276999"/>
          </a:xfrm>
          <a:prstGeom prst="rect">
            <a:avLst/>
          </a:prstGeom>
          <a:noFill/>
        </p:spPr>
        <p:txBody>
          <a:bodyPr wrap="square" rtlCol="0">
            <a:spAutoFit/>
          </a:bodyPr>
          <a:lstStyle/>
          <a:p>
            <a:r>
              <a:rPr lang="en-US" sz="1200" dirty="0"/>
              <a:t>Generated Playlist</a:t>
            </a:r>
          </a:p>
        </p:txBody>
      </p:sp>
      <p:pic>
        <p:nvPicPr>
          <p:cNvPr id="3" name="Audio 2">
            <a:hlinkClick r:id="" action="ppaction://media"/>
            <a:extLst>
              <a:ext uri="{FF2B5EF4-FFF2-40B4-BE49-F238E27FC236}">
                <a16:creationId xmlns:a16="http://schemas.microsoft.com/office/drawing/2014/main" id="{B8C6DCDE-7112-42E0-BA12-5742197DFB9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448"/>
    </mc:Choice>
    <mc:Fallback>
      <p:transition spd="slow" advTm="3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Learning Goals and Outcomes</a:t>
            </a:r>
          </a:p>
        </p:txBody>
      </p:sp>
      <p:sp>
        <p:nvSpPr>
          <p:cNvPr id="199" name="Rectangle 198">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36"/>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208"/>
            </a:pPr>
            <a:r>
              <a:rPr lang="en-US" dirty="0">
                <a:solidFill>
                  <a:schemeClr val="bg1"/>
                </a:solidFill>
              </a:rPr>
              <a:t>Demonstrated proficiency in collecting, storing, and accessing data.</a:t>
            </a:r>
          </a:p>
          <a:p>
            <a:pPr marL="514350" indent="-285750" defTabSz="914400">
              <a:spcBef>
                <a:spcPts val="1000"/>
              </a:spcBef>
              <a:buSzPts val="1208"/>
            </a:pPr>
            <a:r>
              <a:rPr lang="en-US" dirty="0">
                <a:solidFill>
                  <a:schemeClr val="bg1"/>
                </a:solidFill>
              </a:rPr>
              <a:t>Identified and utilized the best technologies and database paradigm for data management.</a:t>
            </a:r>
          </a:p>
          <a:p>
            <a:pPr marL="514350" indent="-285750" defTabSz="914400">
              <a:spcBef>
                <a:spcPts val="1000"/>
              </a:spcBef>
              <a:buSzPts val="1208"/>
            </a:pPr>
            <a:r>
              <a:rPr lang="en-US" dirty="0">
                <a:solidFill>
                  <a:schemeClr val="bg1"/>
                </a:solidFill>
              </a:rPr>
              <a:t>Developed skills in using Python, along with its libraries and tooling, for application development.</a:t>
            </a:r>
          </a:p>
        </p:txBody>
      </p:sp>
      <p:pic>
        <p:nvPicPr>
          <p:cNvPr id="3" name="Audio 2">
            <a:hlinkClick r:id="" action="ppaction://media"/>
            <a:extLst>
              <a:ext uri="{FF2B5EF4-FFF2-40B4-BE49-F238E27FC236}">
                <a16:creationId xmlns:a16="http://schemas.microsoft.com/office/drawing/2014/main" id="{BC56F97D-B5B1-868F-4111-CFC6005A16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626"/>
    </mc:Choice>
    <mc:Fallback>
      <p:transition spd="slow" advTm="2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8"/>
        <p:cNvGrpSpPr/>
        <p:nvPr/>
      </p:nvGrpSpPr>
      <p:grpSpPr>
        <a:xfrm>
          <a:off x="0" y="0"/>
          <a:ext cx="0" cy="0"/>
          <a:chOff x="0" y="0"/>
          <a:chExt cx="0" cy="0"/>
        </a:xfrm>
      </p:grpSpPr>
      <p:sp>
        <p:nvSpPr>
          <p:cNvPr id="204" name="Rectangle 203">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Google Shape;199;p37"/>
          <p:cNvSpPr txBox="1">
            <a:spLocks noGrp="1"/>
          </p:cNvSpPr>
          <p:nvPr>
            <p:ph type="title"/>
          </p:nvPr>
        </p:nvSpPr>
        <p:spPr>
          <a:xfrm>
            <a:off x="947046" y="966977"/>
            <a:ext cx="7228833" cy="2504477"/>
          </a:xfrm>
          <a:prstGeom prst="rect">
            <a:avLst/>
          </a:prstGeom>
          <a:ln>
            <a:noFill/>
          </a:ln>
        </p:spPr>
        <p:txBody>
          <a:bodyPr spcFirstLastPara="1" vert="horz" lIns="274320" tIns="182880" rIns="274320" bIns="182880" rtlCol="0" anchor="ctr" anchorCtr="1">
            <a:normAutofit/>
          </a:bodyPr>
          <a:lstStyle/>
          <a:p>
            <a:pPr marL="0" lvl="0" indent="0" defTabSz="914400">
              <a:spcBef>
                <a:spcPct val="0"/>
              </a:spcBef>
              <a:spcAft>
                <a:spcPts val="0"/>
              </a:spcAft>
            </a:pPr>
            <a:r>
              <a:rPr lang="en-US" sz="3800" kern="1200" cap="all" spc="200" baseline="0">
                <a:solidFill>
                  <a:srgbClr val="262626"/>
                </a:solidFill>
                <a:latin typeface="+mj-lt"/>
                <a:ea typeface="+mj-ea"/>
                <a:cs typeface="+mj-cs"/>
              </a:rPr>
              <a:t>Final Thoughts</a:t>
            </a:r>
          </a:p>
        </p:txBody>
      </p:sp>
      <p:pic>
        <p:nvPicPr>
          <p:cNvPr id="3" name="Audio 2">
            <a:hlinkClick r:id="" action="ppaction://media"/>
            <a:extLst>
              <a:ext uri="{FF2B5EF4-FFF2-40B4-BE49-F238E27FC236}">
                <a16:creationId xmlns:a16="http://schemas.microsoft.com/office/drawing/2014/main" id="{668E8E97-7A04-D8BD-9CC5-C171AF04A4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85"/>
    </mc:Choice>
    <mc:Fallback>
      <p:transition spd="slow" advTm="2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Conclusion</a:t>
            </a:r>
          </a:p>
        </p:txBody>
      </p:sp>
      <p:sp>
        <p:nvSpPr>
          <p:cNvPr id="210" name="Rectangle 209">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Google Shape;205;p38"/>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208"/>
            </a:pPr>
            <a:r>
              <a:rPr lang="en-US" dirty="0">
                <a:solidFill>
                  <a:schemeClr val="bg1"/>
                </a:solidFill>
              </a:rPr>
              <a:t>Each of the 4 courses discussed in this document played a significant role in enhancing my understanding of applying various analysis and modeling techniques and effectively showcasing the gathered insights.</a:t>
            </a:r>
          </a:p>
          <a:p>
            <a:pPr marL="514350" indent="-285750" defTabSz="914400">
              <a:spcBef>
                <a:spcPts val="1000"/>
              </a:spcBef>
              <a:buSzPts val="1208"/>
            </a:pPr>
            <a:r>
              <a:rPr lang="en-US" dirty="0">
                <a:solidFill>
                  <a:schemeClr val="bg1"/>
                </a:solidFill>
              </a:rPr>
              <a:t>While some projects may not have direct business applications, the techniques employed can be adapted and applied to different industries, enabling the development of new and valuable insights regardless of the dataset.</a:t>
            </a:r>
          </a:p>
        </p:txBody>
      </p:sp>
      <p:pic>
        <p:nvPicPr>
          <p:cNvPr id="3" name="Audio 2">
            <a:hlinkClick r:id="" action="ppaction://media"/>
            <a:extLst>
              <a:ext uri="{FF2B5EF4-FFF2-40B4-BE49-F238E27FC236}">
                <a16:creationId xmlns:a16="http://schemas.microsoft.com/office/drawing/2014/main" id="{990BC1DA-E1EF-7DF0-0EB2-B930300F57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8227"/>
    </mc:Choice>
    <mc:Fallback>
      <p:transition spd="slow" advTm="28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p:nvSpPr>
          <p:cNvPr id="225" name="Rectangle 224">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936117"/>
            <a:ext cx="7269480" cy="3271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795528"/>
            <a:ext cx="7550658" cy="355244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39"/>
          <p:cNvSpPr txBox="1">
            <a:spLocks noGrp="1"/>
          </p:cNvSpPr>
          <p:nvPr>
            <p:ph type="title"/>
          </p:nvPr>
        </p:nvSpPr>
        <p:spPr>
          <a:xfrm>
            <a:off x="1673352" y="350563"/>
            <a:ext cx="5797296" cy="891540"/>
          </a:xfrm>
          <a:prstGeom prst="rect">
            <a:avLst/>
          </a:prstGeom>
          <a:solidFill>
            <a:srgbClr val="FFFFFF"/>
          </a:solidFill>
        </p:spPr>
        <p:txBody>
          <a:bodyPr spcFirstLastPara="1" vert="horz" lIns="182880" tIns="182880" rIns="182880" bIns="182880" rtlCol="0" anchor="ctr" anchorCtr="0">
            <a:normAutofit/>
          </a:bodyPr>
          <a:lstStyle/>
          <a:p>
            <a:pPr marL="0" lvl="0" indent="0" defTabSz="914400">
              <a:spcBef>
                <a:spcPct val="0"/>
              </a:spcBef>
              <a:spcAft>
                <a:spcPts val="0"/>
              </a:spcAft>
            </a:pPr>
            <a:r>
              <a:rPr lang="en-US" sz="2800" kern="1200" cap="all" spc="200" baseline="0" dirty="0">
                <a:solidFill>
                  <a:srgbClr val="262626"/>
                </a:solidFill>
                <a:latin typeface="+mj-lt"/>
                <a:ea typeface="+mj-ea"/>
                <a:cs typeface="+mj-cs"/>
              </a:rPr>
              <a:t>References</a:t>
            </a:r>
          </a:p>
        </p:txBody>
      </p:sp>
      <p:sp>
        <p:nvSpPr>
          <p:cNvPr id="211" name="Google Shape;211;p39"/>
          <p:cNvSpPr txBox="1">
            <a:spLocks noGrp="1"/>
          </p:cNvSpPr>
          <p:nvPr>
            <p:ph type="body" idx="1"/>
          </p:nvPr>
        </p:nvSpPr>
        <p:spPr>
          <a:xfrm>
            <a:off x="1279546" y="1718446"/>
            <a:ext cx="6584634" cy="2159442"/>
          </a:xfrm>
          <a:prstGeom prst="rect">
            <a:avLst/>
          </a:prstGeom>
        </p:spPr>
        <p:txBody>
          <a:bodyPr spcFirstLastPara="1" vert="horz" lIns="91440" tIns="45720" rIns="91440" bIns="45720" rtlCol="0" anchorCtr="0">
            <a:normAutofit/>
          </a:bodyPr>
          <a:lstStyle/>
          <a:p>
            <a:pPr marL="355600" lvl="0" indent="-228600" defTabSz="914400">
              <a:lnSpc>
                <a:spcPct val="90000"/>
              </a:lnSpc>
              <a:spcBef>
                <a:spcPts val="1000"/>
              </a:spcBef>
              <a:spcAft>
                <a:spcPts val="0"/>
              </a:spcAft>
              <a:buFont typeface="Arial" panose="020B0604020202020204" pitchFamily="34" charset="0"/>
              <a:buChar char="•"/>
            </a:pPr>
            <a:r>
              <a:rPr lang="en-US" sz="700">
                <a:solidFill>
                  <a:srgbClr val="404040"/>
                </a:solidFill>
                <a:sym typeface="Arial"/>
              </a:rPr>
              <a:t>Androutsopoulos, I. (n.d.). The Enron-spam datasets. Retrieved March 21, 2023, from https://www2.aueb.gr/users/ion/data/enron-spam/</a:t>
            </a:r>
          </a:p>
          <a:p>
            <a:pPr marL="355600" lvl="0" indent="-228600" defTabSz="914400">
              <a:lnSpc>
                <a:spcPct val="90000"/>
              </a:lnSpc>
              <a:spcBef>
                <a:spcPts val="1000"/>
              </a:spcBef>
              <a:spcAft>
                <a:spcPts val="0"/>
              </a:spcAft>
              <a:buFont typeface="Arial" panose="020B0604020202020204" pitchFamily="34" charset="0"/>
              <a:buChar char="•"/>
            </a:pPr>
            <a:r>
              <a:rPr lang="en-US" sz="700">
                <a:solidFill>
                  <a:srgbClr val="404040"/>
                </a:solidFill>
                <a:sym typeface="Arial"/>
              </a:rPr>
              <a:t>Koverha, M. (2022, May 31). </a:t>
            </a:r>
            <a:r>
              <a:rPr lang="en-US" sz="700" i="1">
                <a:solidFill>
                  <a:srgbClr val="404040"/>
                </a:solidFill>
                <a:sym typeface="Arial"/>
              </a:rPr>
              <a:t>Top hits spotify from 2000-2019</a:t>
            </a:r>
            <a:r>
              <a:rPr lang="en-US" sz="700">
                <a:solidFill>
                  <a:srgbClr val="404040"/>
                </a:solidFill>
                <a:sym typeface="Arial"/>
              </a:rPr>
              <a:t>. Kaggle. Retrieved July 12, 2022, from https://www.kaggle.com/datasets/paradisejoy/top-hits-spotify-from-20002019</a:t>
            </a:r>
          </a:p>
          <a:p>
            <a:pPr marL="355600" lvl="0" indent="-228600" defTabSz="914400">
              <a:lnSpc>
                <a:spcPct val="90000"/>
              </a:lnSpc>
              <a:spcBef>
                <a:spcPts val="1000"/>
              </a:spcBef>
              <a:spcAft>
                <a:spcPts val="0"/>
              </a:spcAft>
              <a:buFont typeface="Arial" panose="020B0604020202020204" pitchFamily="34" charset="0"/>
              <a:buChar char="•"/>
            </a:pPr>
            <a:r>
              <a:rPr lang="en-US" sz="700">
                <a:solidFill>
                  <a:srgbClr val="404040"/>
                </a:solidFill>
                <a:sym typeface="Arial"/>
              </a:rPr>
              <a:t>Metsis, V., Paliouras, G., &amp; Androutsopoulos, I. (n.d.). </a:t>
            </a:r>
            <a:r>
              <a:rPr lang="en-US" sz="700" i="1">
                <a:solidFill>
                  <a:srgbClr val="404040"/>
                </a:solidFill>
                <a:sym typeface="Arial"/>
              </a:rPr>
              <a:t>Athens University of Economics and Business</a:t>
            </a:r>
            <a:r>
              <a:rPr lang="en-US" sz="700">
                <a:solidFill>
                  <a:srgbClr val="404040"/>
                </a:solidFill>
                <a:sym typeface="Arial"/>
              </a:rPr>
              <a:t>. Retrieved March 21, 2023, from https://www2.aueb.gr/users/ion/docs/ceas2006_paper.pdf</a:t>
            </a:r>
          </a:p>
          <a:p>
            <a:pPr marL="355600" lvl="0" indent="-228600" defTabSz="914400">
              <a:lnSpc>
                <a:spcPct val="90000"/>
              </a:lnSpc>
              <a:spcBef>
                <a:spcPts val="1000"/>
              </a:spcBef>
              <a:spcAft>
                <a:spcPts val="0"/>
              </a:spcAft>
              <a:buFont typeface="Arial" panose="020B0604020202020204" pitchFamily="34" charset="0"/>
              <a:buChar char="•"/>
            </a:pPr>
            <a:r>
              <a:rPr lang="en-US" sz="700">
                <a:solidFill>
                  <a:srgbClr val="404040"/>
                </a:solidFill>
                <a:sym typeface="Arial"/>
              </a:rPr>
              <a:t>Minixhofer, C. (2021, March 3). </a:t>
            </a:r>
            <a:r>
              <a:rPr lang="en-US" sz="700" i="1">
                <a:solidFill>
                  <a:srgbClr val="404040"/>
                </a:solidFill>
                <a:sym typeface="Arial"/>
              </a:rPr>
              <a:t>Predict droughts using weather &amp; soil data</a:t>
            </a:r>
            <a:r>
              <a:rPr lang="en-US" sz="700">
                <a:solidFill>
                  <a:srgbClr val="404040"/>
                </a:solidFill>
                <a:sym typeface="Arial"/>
              </a:rPr>
              <a:t>. Kaggle. Retrieved September 21, 2022, from https://www.kaggle.com/datasets/cdminix/us-drought-meteorological-data</a:t>
            </a:r>
          </a:p>
          <a:p>
            <a:pPr marL="355600" lvl="0" indent="-228600" defTabSz="914400">
              <a:lnSpc>
                <a:spcPct val="90000"/>
              </a:lnSpc>
              <a:spcBef>
                <a:spcPts val="1000"/>
              </a:spcBef>
              <a:spcAft>
                <a:spcPts val="0"/>
              </a:spcAft>
              <a:buFont typeface="Arial" panose="020B0604020202020204" pitchFamily="34" charset="0"/>
              <a:buChar char="•"/>
            </a:pPr>
            <a:r>
              <a:rPr lang="en-US" sz="700">
                <a:solidFill>
                  <a:srgbClr val="404040"/>
                </a:solidFill>
                <a:sym typeface="Arial"/>
              </a:rPr>
              <a:t>Pang, B., Lee, L., &amp; Vaithyanathan, S. (n.d.). </a:t>
            </a:r>
            <a:r>
              <a:rPr lang="en-US" sz="700" i="1">
                <a:solidFill>
                  <a:srgbClr val="404040"/>
                </a:solidFill>
                <a:sym typeface="Arial"/>
              </a:rPr>
              <a:t>Thumbs up? sentiment classification using Machine Learning Techniques</a:t>
            </a:r>
            <a:r>
              <a:rPr lang="en-US" sz="700">
                <a:solidFill>
                  <a:srgbClr val="404040"/>
                </a:solidFill>
                <a:sym typeface="Arial"/>
              </a:rPr>
              <a:t>. ACL Anthology. Retrieved March 21, 2023, from https://aclanthology.org/W02-1011/</a:t>
            </a:r>
          </a:p>
          <a:p>
            <a:pPr marL="355600" lvl="0" indent="-228600" defTabSz="914400">
              <a:lnSpc>
                <a:spcPct val="90000"/>
              </a:lnSpc>
              <a:spcBef>
                <a:spcPts val="1000"/>
              </a:spcBef>
              <a:spcAft>
                <a:spcPts val="1200"/>
              </a:spcAft>
              <a:buFont typeface="Arial" panose="020B0604020202020204" pitchFamily="34" charset="0"/>
              <a:buChar char="•"/>
            </a:pPr>
            <a:r>
              <a:rPr lang="en-US" sz="700" i="1">
                <a:solidFill>
                  <a:srgbClr val="404040"/>
                </a:solidFill>
                <a:sym typeface="Arial"/>
              </a:rPr>
              <a:t>Resources and dataset descriptions</a:t>
            </a:r>
            <a:r>
              <a:rPr lang="en-US" sz="700">
                <a:solidFill>
                  <a:srgbClr val="404040"/>
                </a:solidFill>
                <a:sym typeface="Arial"/>
              </a:rPr>
              <a:t>. Resources and Dataset Descriptions - VaderSentiment 3.3.1 documentation. (n.d.). Retrieved March 21, 2023, from https://vadersentiment.readthedocs.io/en/latest/pages/resource_description.html</a:t>
            </a:r>
            <a:endParaRPr lang="en-US" sz="700">
              <a:solidFill>
                <a:srgbClr val="404040"/>
              </a:solidFill>
            </a:endParaRPr>
          </a:p>
        </p:txBody>
      </p:sp>
      <p:pic>
        <p:nvPicPr>
          <p:cNvPr id="3" name="Audio 2">
            <a:hlinkClick r:id="" action="ppaction://media"/>
            <a:extLst>
              <a:ext uri="{FF2B5EF4-FFF2-40B4-BE49-F238E27FC236}">
                <a16:creationId xmlns:a16="http://schemas.microsoft.com/office/drawing/2014/main" id="{B1A47C78-7287-A85F-3D56-62989E9256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27"/>
    </mc:Choice>
    <mc:Fallback>
      <p:transition spd="slow" advTm="2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5"/>
        <p:cNvGrpSpPr/>
        <p:nvPr/>
      </p:nvGrpSpPr>
      <p:grpSpPr>
        <a:xfrm>
          <a:off x="0" y="0"/>
          <a:ext cx="0" cy="0"/>
          <a:chOff x="0" y="0"/>
          <a:chExt cx="0" cy="0"/>
        </a:xfrm>
      </p:grpSpPr>
      <p:sp>
        <p:nvSpPr>
          <p:cNvPr id="221" name="Rectangle 220">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222">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Google Shape;216;p40"/>
          <p:cNvSpPr txBox="1">
            <a:spLocks noGrp="1"/>
          </p:cNvSpPr>
          <p:nvPr>
            <p:ph type="title"/>
          </p:nvPr>
        </p:nvSpPr>
        <p:spPr>
          <a:xfrm>
            <a:off x="947046" y="966977"/>
            <a:ext cx="7228833" cy="2504477"/>
          </a:xfrm>
          <a:prstGeom prst="rect">
            <a:avLst/>
          </a:prstGeom>
          <a:ln>
            <a:noFill/>
          </a:ln>
        </p:spPr>
        <p:txBody>
          <a:bodyPr spcFirstLastPara="1" vert="horz" lIns="274320" tIns="182880" rIns="274320" bIns="182880" rtlCol="0" anchor="ctr" anchorCtr="1">
            <a:normAutofit/>
          </a:bodyPr>
          <a:lstStyle/>
          <a:p>
            <a:pPr marL="0" lvl="0" indent="0" defTabSz="914400">
              <a:spcBef>
                <a:spcPct val="0"/>
              </a:spcBef>
              <a:spcAft>
                <a:spcPts val="0"/>
              </a:spcAft>
            </a:pPr>
            <a:r>
              <a:rPr lang="en-US" sz="3800" kern="1200" cap="all" spc="200" baseline="0">
                <a:solidFill>
                  <a:srgbClr val="262626"/>
                </a:solidFill>
                <a:latin typeface="+mj-lt"/>
                <a:ea typeface="+mj-ea"/>
                <a:cs typeface="+mj-cs"/>
              </a:rPr>
              <a:t>Thank you for an amazing experience!</a:t>
            </a:r>
          </a:p>
        </p:txBody>
      </p:sp>
      <p:pic>
        <p:nvPicPr>
          <p:cNvPr id="3" name="Audio 2">
            <a:hlinkClick r:id="" action="ppaction://media"/>
            <a:extLst>
              <a:ext uri="{FF2B5EF4-FFF2-40B4-BE49-F238E27FC236}">
                <a16:creationId xmlns:a16="http://schemas.microsoft.com/office/drawing/2014/main" id="{809A20D7-A484-D215-A008-BD96ED7039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444"/>
    </mc:Choice>
    <mc:Fallback>
      <p:transition spd="slow" advTm="9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Which courses will be covered?</a:t>
            </a:r>
          </a:p>
        </p:txBody>
      </p:sp>
      <p:sp>
        <p:nvSpPr>
          <p:cNvPr id="77" name="Rectangle 76">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Google Shape;72;p15"/>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208"/>
            </a:pPr>
            <a:r>
              <a:rPr lang="en-US" dirty="0">
                <a:solidFill>
                  <a:schemeClr val="bg1"/>
                </a:solidFill>
              </a:rPr>
              <a:t>IST 644 – Natural Language Processing</a:t>
            </a:r>
          </a:p>
          <a:p>
            <a:pPr marL="514350" indent="-285750" defTabSz="914400">
              <a:spcBef>
                <a:spcPts val="1000"/>
              </a:spcBef>
              <a:buSzPts val="1208"/>
            </a:pPr>
            <a:r>
              <a:rPr lang="en-US" dirty="0">
                <a:solidFill>
                  <a:schemeClr val="bg1"/>
                </a:solidFill>
              </a:rPr>
              <a:t>IST 707 – Applied Machine Learning</a:t>
            </a:r>
          </a:p>
          <a:p>
            <a:pPr marL="514350" indent="-285750" defTabSz="914400">
              <a:spcBef>
                <a:spcPts val="1000"/>
              </a:spcBef>
              <a:buSzPts val="1208"/>
            </a:pPr>
            <a:r>
              <a:rPr lang="en-US" dirty="0">
                <a:solidFill>
                  <a:schemeClr val="bg1"/>
                </a:solidFill>
              </a:rPr>
              <a:t>IST 718 – Big Data Analytics</a:t>
            </a:r>
          </a:p>
          <a:p>
            <a:pPr marL="514350" indent="-285750" defTabSz="914400">
              <a:spcBef>
                <a:spcPts val="1000"/>
              </a:spcBef>
              <a:spcAft>
                <a:spcPts val="1000"/>
              </a:spcAft>
              <a:buSzPts val="1208"/>
            </a:pPr>
            <a:r>
              <a:rPr lang="en-US" dirty="0">
                <a:solidFill>
                  <a:schemeClr val="bg1"/>
                </a:solidFill>
              </a:rPr>
              <a:t>IST 769 – Advanced Big Data Management</a:t>
            </a:r>
          </a:p>
        </p:txBody>
      </p:sp>
      <p:pic>
        <p:nvPicPr>
          <p:cNvPr id="3" name="Audio 2">
            <a:hlinkClick r:id="" action="ppaction://media"/>
            <a:extLst>
              <a:ext uri="{FF2B5EF4-FFF2-40B4-BE49-F238E27FC236}">
                <a16:creationId xmlns:a16="http://schemas.microsoft.com/office/drawing/2014/main" id="{8C152260-CC75-9B73-C144-3F71537FA5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070"/>
    </mc:Choice>
    <mc:Fallback>
      <p:transition spd="slow" advTm="18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Program Learning Goals</a:t>
            </a:r>
          </a:p>
        </p:txBody>
      </p:sp>
      <p:sp>
        <p:nvSpPr>
          <p:cNvPr id="83" name="Rectangle 82">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78;p16"/>
          <p:cNvSpPr txBox="1">
            <a:spLocks noGrp="1"/>
          </p:cNvSpPr>
          <p:nvPr>
            <p:ph type="body" idx="1"/>
          </p:nvPr>
        </p:nvSpPr>
        <p:spPr>
          <a:xfrm>
            <a:off x="4572000" y="601978"/>
            <a:ext cx="4056522" cy="3939542"/>
          </a:xfrm>
          <a:prstGeom prst="rect">
            <a:avLst/>
          </a:prstGeom>
        </p:spPr>
        <p:txBody>
          <a:bodyPr spcFirstLastPara="1" vert="horz" lIns="91440" tIns="45720" rIns="91440" bIns="45720" rtlCol="0" anchor="ctr" anchorCtr="0">
            <a:normAutofit fontScale="70000" lnSpcReduction="20000"/>
          </a:bodyPr>
          <a:lstStyle/>
          <a:p>
            <a:pPr marL="514350" indent="-285750" defTabSz="914400">
              <a:lnSpc>
                <a:spcPct val="90000"/>
              </a:lnSpc>
              <a:spcBef>
                <a:spcPts val="1000"/>
              </a:spcBef>
              <a:buSzPts val="1208"/>
            </a:pPr>
            <a:r>
              <a:rPr lang="en-US" sz="1700" dirty="0">
                <a:solidFill>
                  <a:schemeClr val="bg1"/>
                </a:solidFill>
              </a:rPr>
              <a:t>The MS in Applied Data Science program holds certain key learning goals/objectives in high regard. Those goals/objectives are as follows:</a:t>
            </a:r>
          </a:p>
          <a:p>
            <a:pPr marL="971550" lvl="1" indent="-285750" defTabSz="914400">
              <a:lnSpc>
                <a:spcPct val="90000"/>
              </a:lnSpc>
              <a:spcBef>
                <a:spcPts val="1000"/>
              </a:spcBef>
              <a:buSzPts val="908"/>
            </a:pPr>
            <a:r>
              <a:rPr lang="en-US" sz="1700" dirty="0">
                <a:solidFill>
                  <a:schemeClr val="bg1"/>
                </a:solidFill>
              </a:rPr>
              <a:t>Collect, store, and access data by identifying and leveraging applicable technologies.</a:t>
            </a:r>
          </a:p>
          <a:p>
            <a:pPr marL="971550" lvl="1" indent="-285750" defTabSz="914400">
              <a:lnSpc>
                <a:spcPct val="90000"/>
              </a:lnSpc>
              <a:spcBef>
                <a:spcPts val="1000"/>
              </a:spcBef>
              <a:buSzPts val="908"/>
            </a:pPr>
            <a:r>
              <a:rPr lang="en-US" sz="1700" dirty="0">
                <a:solidFill>
                  <a:schemeClr val="bg1"/>
                </a:solidFill>
              </a:rPr>
              <a:t>Create actionable insight across a range of contexts (e.g., societal, business, political), using data and the full data science life cycle.</a:t>
            </a:r>
          </a:p>
          <a:p>
            <a:pPr marL="971550" lvl="1" indent="-285750" defTabSz="914400">
              <a:lnSpc>
                <a:spcPct val="90000"/>
              </a:lnSpc>
              <a:spcBef>
                <a:spcPts val="1000"/>
              </a:spcBef>
              <a:buSzPts val="908"/>
            </a:pPr>
            <a:r>
              <a:rPr lang="en-US" sz="1700" dirty="0">
                <a:solidFill>
                  <a:schemeClr val="bg1"/>
                </a:solidFill>
              </a:rPr>
              <a:t>Apply visualization and predictive models to help generate actionable insight.</a:t>
            </a:r>
          </a:p>
          <a:p>
            <a:pPr marL="971550" lvl="1" indent="-285750" defTabSz="914400">
              <a:lnSpc>
                <a:spcPct val="90000"/>
              </a:lnSpc>
              <a:spcBef>
                <a:spcPts val="1000"/>
              </a:spcBef>
              <a:buSzPts val="908"/>
            </a:pPr>
            <a:r>
              <a:rPr lang="en-US" sz="1700" dirty="0">
                <a:solidFill>
                  <a:schemeClr val="bg1"/>
                </a:solidFill>
              </a:rPr>
              <a:t>Use programming languages such as R and Python to support the generation of actionable insight.</a:t>
            </a:r>
          </a:p>
          <a:p>
            <a:pPr marL="971550" lvl="1" indent="-285750" defTabSz="914400">
              <a:lnSpc>
                <a:spcPct val="90000"/>
              </a:lnSpc>
              <a:spcBef>
                <a:spcPts val="1000"/>
              </a:spcBef>
              <a:buSzPts val="908"/>
            </a:pPr>
            <a:r>
              <a:rPr lang="en-US" sz="1700" dirty="0">
                <a:solidFill>
                  <a:schemeClr val="bg1"/>
                </a:solidFill>
              </a:rPr>
              <a:t>Communicate insights gained via visualization and analytics to a broad range of audiences (including project sponsors and technical team leads).</a:t>
            </a:r>
          </a:p>
          <a:p>
            <a:pPr marL="971550" lvl="1" indent="-285750" defTabSz="914400">
              <a:lnSpc>
                <a:spcPct val="90000"/>
              </a:lnSpc>
              <a:spcBef>
                <a:spcPts val="1000"/>
              </a:spcBef>
              <a:buSzPts val="908"/>
            </a:pPr>
            <a:r>
              <a:rPr lang="en-US" sz="1700" dirty="0">
                <a:solidFill>
                  <a:schemeClr val="bg1"/>
                </a:solidFill>
              </a:rPr>
              <a:t>Apply ethics in the development, use and evaluation of data and predictive models (e.g., fairness, bias, transparency, privacy).</a:t>
            </a:r>
          </a:p>
        </p:txBody>
      </p:sp>
      <p:pic>
        <p:nvPicPr>
          <p:cNvPr id="3" name="Audio 2">
            <a:hlinkClick r:id="" action="ppaction://media"/>
            <a:extLst>
              <a:ext uri="{FF2B5EF4-FFF2-40B4-BE49-F238E27FC236}">
                <a16:creationId xmlns:a16="http://schemas.microsoft.com/office/drawing/2014/main" id="{A3514585-CEFB-16DD-6F64-36644CA9F5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8931"/>
    </mc:Choice>
    <mc:Fallback>
      <p:transition spd="slow" advTm="48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2"/>
        <p:cNvGrpSpPr/>
        <p:nvPr/>
      </p:nvGrpSpPr>
      <p:grpSpPr>
        <a:xfrm>
          <a:off x="0" y="0"/>
          <a:ext cx="0" cy="0"/>
          <a:chOff x="0" y="0"/>
          <a:chExt cx="0" cy="0"/>
        </a:xfrm>
      </p:grpSpPr>
      <p:sp>
        <p:nvSpPr>
          <p:cNvPr id="88" name="Rectangle 8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1" y="480060"/>
            <a:ext cx="8183898" cy="347014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223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title"/>
          </p:nvPr>
        </p:nvSpPr>
        <p:spPr>
          <a:xfrm>
            <a:off x="947046" y="966977"/>
            <a:ext cx="7228833" cy="2504477"/>
          </a:xfrm>
          <a:prstGeom prst="rect">
            <a:avLst/>
          </a:prstGeom>
          <a:ln>
            <a:noFill/>
          </a:ln>
        </p:spPr>
        <p:txBody>
          <a:bodyPr spcFirstLastPara="1" vert="horz" lIns="274320" tIns="182880" rIns="274320" bIns="182880" rtlCol="0" anchor="ctr" anchorCtr="1">
            <a:normAutofit/>
          </a:bodyPr>
          <a:lstStyle/>
          <a:p>
            <a:pPr marL="0" lvl="0" indent="0" defTabSz="914400">
              <a:spcBef>
                <a:spcPct val="0"/>
              </a:spcBef>
              <a:spcAft>
                <a:spcPts val="0"/>
              </a:spcAft>
            </a:pPr>
            <a:r>
              <a:rPr lang="en-US" sz="3800" kern="1200" cap="all" spc="200" baseline="0">
                <a:solidFill>
                  <a:srgbClr val="262626"/>
                </a:solidFill>
                <a:latin typeface="+mj-lt"/>
                <a:ea typeface="+mj-ea"/>
                <a:cs typeface="+mj-cs"/>
              </a:rPr>
              <a:t>IST 664:</a:t>
            </a:r>
          </a:p>
          <a:p>
            <a:pPr marL="0" lvl="0" indent="0" defTabSz="914400">
              <a:spcBef>
                <a:spcPct val="0"/>
              </a:spcBef>
              <a:spcAft>
                <a:spcPts val="0"/>
              </a:spcAft>
            </a:pPr>
            <a:r>
              <a:rPr lang="en-US" sz="3800" kern="1200" cap="all" spc="200" baseline="0">
                <a:solidFill>
                  <a:srgbClr val="262626"/>
                </a:solidFill>
                <a:latin typeface="+mj-lt"/>
                <a:ea typeface="+mj-ea"/>
                <a:cs typeface="+mj-cs"/>
              </a:rPr>
              <a:t>Natural Language Processing</a:t>
            </a:r>
          </a:p>
        </p:txBody>
      </p:sp>
      <p:pic>
        <p:nvPicPr>
          <p:cNvPr id="3" name="Audio 2">
            <a:hlinkClick r:id="" action="ppaction://media"/>
            <a:extLst>
              <a:ext uri="{FF2B5EF4-FFF2-40B4-BE49-F238E27FC236}">
                <a16:creationId xmlns:a16="http://schemas.microsoft.com/office/drawing/2014/main" id="{E2382404-6BD9-D004-55BE-A1E89D11D6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52"/>
    </mc:Choice>
    <mc:Fallback>
      <p:transition spd="slow" advTm="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622335" y="2031603"/>
            <a:ext cx="2774103" cy="1080295"/>
          </a:xfrm>
          <a:prstGeom prst="rect">
            <a:avLst/>
          </a:prstGeom>
          <a:noFill/>
          <a:ln w="31750" cap="sq">
            <a:solidFill>
              <a:schemeClr val="tx1"/>
            </a:solidFill>
            <a:miter lim="800000"/>
          </a:ln>
        </p:spPr>
        <p:txBody>
          <a:bodyPr spcFirstLastPara="1" vert="horz" wrap="square" lIns="182880" tIns="182880" rIns="182880" bIns="182880" rtlCol="0" anchor="ctr" anchorCtr="0">
            <a:normAutofit/>
          </a:bodyPr>
          <a:lstStyle/>
          <a:p>
            <a:pPr defTabSz="914400">
              <a:spcBef>
                <a:spcPct val="0"/>
              </a:spcBef>
            </a:pPr>
            <a:r>
              <a:rPr lang="en-US" sz="1800" spc="200" dirty="0">
                <a:solidFill>
                  <a:schemeClr val="tx1"/>
                </a:solidFill>
              </a:rPr>
              <a:t>Email Spam Classification</a:t>
            </a:r>
          </a:p>
        </p:txBody>
      </p:sp>
      <p:sp>
        <p:nvSpPr>
          <p:cNvPr id="94" name="Rectangle 93">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Google Shape;89;p18"/>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ct val="63314"/>
            </a:pPr>
            <a:r>
              <a:rPr lang="en-US" dirty="0">
                <a:solidFill>
                  <a:schemeClr val="bg1"/>
                </a:solidFill>
              </a:rPr>
              <a:t>This project focuses on spam detection within emails using machine learning algorithms.</a:t>
            </a:r>
          </a:p>
          <a:p>
            <a:pPr marL="514350" indent="-285750" defTabSz="914400">
              <a:spcBef>
                <a:spcPts val="1000"/>
              </a:spcBef>
              <a:buSzPct val="63314"/>
            </a:pPr>
            <a:r>
              <a:rPr lang="en-US" dirty="0">
                <a:solidFill>
                  <a:schemeClr val="bg1"/>
                </a:solidFill>
              </a:rPr>
              <a:t>The goal of the project is to determine the likelihood of an email being spam based on its sentiment, utilizing the Naïve Bayes algorithm and the VADER sentiment lexicon.</a:t>
            </a:r>
          </a:p>
          <a:p>
            <a:pPr marL="514350" indent="-285750" defTabSz="914400">
              <a:spcBef>
                <a:spcPts val="1000"/>
              </a:spcBef>
              <a:buSzPct val="63314"/>
            </a:pPr>
            <a:r>
              <a:rPr lang="en-US" dirty="0">
                <a:solidFill>
                  <a:schemeClr val="bg1"/>
                </a:solidFill>
              </a:rPr>
              <a:t>The analysis utilizes the Enron Spam dataset, consisting of 1,500 spam files and 3,672 "ham" files, to train the models.</a:t>
            </a:r>
          </a:p>
          <a:p>
            <a:pPr marL="514350" indent="-285750" defTabSz="914400">
              <a:spcBef>
                <a:spcPts val="1000"/>
              </a:spcBef>
              <a:buSzPct val="63314"/>
            </a:pPr>
            <a:r>
              <a:rPr lang="en-US" dirty="0">
                <a:solidFill>
                  <a:schemeClr val="bg1"/>
                </a:solidFill>
              </a:rPr>
              <a:t>Three models were developed, allowing for experimentation with different lexicon and vectorizer combinations.</a:t>
            </a:r>
          </a:p>
          <a:p>
            <a:pPr marL="514350" indent="-285750" defTabSz="914400">
              <a:spcBef>
                <a:spcPts val="1000"/>
              </a:spcBef>
              <a:buSzPct val="63314"/>
            </a:pPr>
            <a:r>
              <a:rPr lang="en-US" dirty="0">
                <a:solidFill>
                  <a:schemeClr val="bg1"/>
                </a:solidFill>
              </a:rPr>
              <a:t>The project aims to find the best-fit model for accurate spam detection within the dataset.</a:t>
            </a:r>
          </a:p>
        </p:txBody>
      </p:sp>
      <p:pic>
        <p:nvPicPr>
          <p:cNvPr id="3" name="Audio 2">
            <a:hlinkClick r:id="" action="ppaction://media"/>
            <a:extLst>
              <a:ext uri="{FF2B5EF4-FFF2-40B4-BE49-F238E27FC236}">
                <a16:creationId xmlns:a16="http://schemas.microsoft.com/office/drawing/2014/main" id="{4EFB0E67-75C8-A339-8111-AE9337A72FE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3303"/>
    </mc:Choice>
    <mc:Fallback>
      <p:transition spd="slow" advTm="4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3"/>
        <p:cNvGrpSpPr/>
        <p:nvPr/>
      </p:nvGrpSpPr>
      <p:grpSpPr>
        <a:xfrm>
          <a:off x="0" y="0"/>
          <a:ext cx="0" cy="0"/>
          <a:chOff x="0" y="0"/>
          <a:chExt cx="0" cy="0"/>
        </a:xfrm>
      </p:grpSpPr>
      <p:sp>
        <p:nvSpPr>
          <p:cNvPr id="95" name="Google Shape;95;p19"/>
          <p:cNvSpPr txBox="1">
            <a:spLocks noGrp="1"/>
          </p:cNvSpPr>
          <p:nvPr>
            <p:ph type="title"/>
          </p:nvPr>
        </p:nvSpPr>
        <p:spPr>
          <a:xfrm>
            <a:off x="603504" y="1790058"/>
            <a:ext cx="3364992" cy="1234440"/>
          </a:xfrm>
          <a:prstGeom prst="rect">
            <a:avLst/>
          </a:prstGeom>
          <a:solidFill>
            <a:srgbClr val="FFFFFF"/>
          </a:solidFill>
          <a:ln w="31750" cap="sq">
            <a:solidFill>
              <a:srgbClr val="404040"/>
            </a:solidFill>
            <a:miter lim="800000"/>
          </a:ln>
        </p:spPr>
        <p:txBody>
          <a:bodyPr spcFirstLastPara="1" vert="horz" wrap="square" lIns="274320" tIns="182880" rIns="274320" bIns="182880" rtlCol="0" anchor="ctr" anchorCtr="1">
            <a:normAutofit/>
          </a:bodyPr>
          <a:lstStyle/>
          <a:p>
            <a:pPr defTabSz="914400">
              <a:spcBef>
                <a:spcPct val="0"/>
              </a:spcBef>
            </a:pPr>
            <a:r>
              <a:rPr lang="en-US" spc="200"/>
              <a:t>Exploratory data analysis</a:t>
            </a:r>
          </a:p>
        </p:txBody>
      </p:sp>
      <p:sp>
        <p:nvSpPr>
          <p:cNvPr id="97" name="Rectangle 99">
            <a:extLst>
              <a:ext uri="{FF2B5EF4-FFF2-40B4-BE49-F238E27FC236}">
                <a16:creationId xmlns:a16="http://schemas.microsoft.com/office/drawing/2014/main" id="{0EC62945-0957-4167-A370-9791CCD4A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9"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ham word-cloud">
            <a:extLst>
              <a:ext uri="{FF2B5EF4-FFF2-40B4-BE49-F238E27FC236}">
                <a16:creationId xmlns:a16="http://schemas.microsoft.com/office/drawing/2014/main" id="{DCF82C1B-404A-7A51-3A76-6D433FAB54FC}"/>
              </a:ext>
            </a:extLst>
          </p:cNvPr>
          <p:cNvPicPr>
            <a:picLocks noChangeAspect="1"/>
          </p:cNvPicPr>
          <p:nvPr/>
        </p:nvPicPr>
        <p:blipFill>
          <a:blip r:embed="rId5"/>
          <a:stretch>
            <a:fillRect/>
          </a:stretch>
        </p:blipFill>
        <p:spPr>
          <a:xfrm>
            <a:off x="5049772" y="623378"/>
            <a:ext cx="1684403" cy="1684403"/>
          </a:xfrm>
          <a:prstGeom prst="rect">
            <a:avLst/>
          </a:prstGeom>
        </p:spPr>
      </p:pic>
      <p:pic>
        <p:nvPicPr>
          <p:cNvPr id="7" name="Picture 6" descr="spam word cloud">
            <a:extLst>
              <a:ext uri="{FF2B5EF4-FFF2-40B4-BE49-F238E27FC236}">
                <a16:creationId xmlns:a16="http://schemas.microsoft.com/office/drawing/2014/main" id="{BF6F366C-1A51-3937-3651-8162A9512973}"/>
              </a:ext>
            </a:extLst>
          </p:cNvPr>
          <p:cNvPicPr>
            <a:picLocks noChangeAspect="1"/>
          </p:cNvPicPr>
          <p:nvPr/>
        </p:nvPicPr>
        <p:blipFill>
          <a:blip r:embed="rId6"/>
          <a:stretch>
            <a:fillRect/>
          </a:stretch>
        </p:blipFill>
        <p:spPr>
          <a:xfrm>
            <a:off x="6975474" y="621346"/>
            <a:ext cx="1688466" cy="1688466"/>
          </a:xfrm>
          <a:prstGeom prst="rect">
            <a:avLst/>
          </a:prstGeom>
        </p:spPr>
      </p:pic>
      <p:pic>
        <p:nvPicPr>
          <p:cNvPr id="5" name="Picture 4" descr="A picture containing screenshot, rectangle, line&#10;&#10;Description automatically generated">
            <a:extLst>
              <a:ext uri="{FF2B5EF4-FFF2-40B4-BE49-F238E27FC236}">
                <a16:creationId xmlns:a16="http://schemas.microsoft.com/office/drawing/2014/main" id="{91F544DF-7DF2-5EE4-686A-07D0C2FC4A89}"/>
              </a:ext>
            </a:extLst>
          </p:cNvPr>
          <p:cNvPicPr>
            <a:picLocks noChangeAspect="1"/>
          </p:cNvPicPr>
          <p:nvPr/>
        </p:nvPicPr>
        <p:blipFill>
          <a:blip r:embed="rId7"/>
          <a:stretch>
            <a:fillRect/>
          </a:stretch>
        </p:blipFill>
        <p:spPr>
          <a:xfrm>
            <a:off x="4801448" y="2817719"/>
            <a:ext cx="4113102" cy="1778916"/>
          </a:xfrm>
          <a:prstGeom prst="rect">
            <a:avLst/>
          </a:prstGeom>
        </p:spPr>
      </p:pic>
      <p:sp>
        <p:nvSpPr>
          <p:cNvPr id="10" name="TextBox 9">
            <a:extLst>
              <a:ext uri="{FF2B5EF4-FFF2-40B4-BE49-F238E27FC236}">
                <a16:creationId xmlns:a16="http://schemas.microsoft.com/office/drawing/2014/main" id="{A136C698-48B9-F648-57BF-51DDCAFBFACB}"/>
              </a:ext>
            </a:extLst>
          </p:cNvPr>
          <p:cNvSpPr txBox="1"/>
          <p:nvPr/>
        </p:nvSpPr>
        <p:spPr>
          <a:xfrm>
            <a:off x="5362972" y="269866"/>
            <a:ext cx="1058002" cy="276999"/>
          </a:xfrm>
          <a:prstGeom prst="rect">
            <a:avLst/>
          </a:prstGeom>
          <a:noFill/>
        </p:spPr>
        <p:txBody>
          <a:bodyPr wrap="square" rtlCol="0">
            <a:spAutoFit/>
          </a:bodyPr>
          <a:lstStyle/>
          <a:p>
            <a:r>
              <a:rPr lang="en-US" sz="1200" dirty="0"/>
              <a:t>“ham” emails</a:t>
            </a:r>
          </a:p>
        </p:txBody>
      </p:sp>
      <p:sp>
        <p:nvSpPr>
          <p:cNvPr id="11" name="TextBox 10">
            <a:extLst>
              <a:ext uri="{FF2B5EF4-FFF2-40B4-BE49-F238E27FC236}">
                <a16:creationId xmlns:a16="http://schemas.microsoft.com/office/drawing/2014/main" id="{A37D8D24-35A6-0B66-24E2-CF4BC241DAEA}"/>
              </a:ext>
            </a:extLst>
          </p:cNvPr>
          <p:cNvSpPr txBox="1"/>
          <p:nvPr/>
        </p:nvSpPr>
        <p:spPr>
          <a:xfrm>
            <a:off x="7290706" y="269866"/>
            <a:ext cx="1058002" cy="276999"/>
          </a:xfrm>
          <a:prstGeom prst="rect">
            <a:avLst/>
          </a:prstGeom>
          <a:noFill/>
        </p:spPr>
        <p:txBody>
          <a:bodyPr wrap="square" rtlCol="0">
            <a:spAutoFit/>
          </a:bodyPr>
          <a:lstStyle/>
          <a:p>
            <a:r>
              <a:rPr lang="en-US" sz="1200" dirty="0"/>
              <a:t>“spam” emails</a:t>
            </a:r>
          </a:p>
        </p:txBody>
      </p:sp>
      <p:pic>
        <p:nvPicPr>
          <p:cNvPr id="3" name="Audio 2">
            <a:hlinkClick r:id="" action="ppaction://media"/>
            <a:extLst>
              <a:ext uri="{FF2B5EF4-FFF2-40B4-BE49-F238E27FC236}">
                <a16:creationId xmlns:a16="http://schemas.microsoft.com/office/drawing/2014/main" id="{9CD7D1C5-F220-617F-DD55-75032E5C216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654"/>
    </mc:Choice>
    <mc:Fallback>
      <p:transition spd="slow" advTm="26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1200150" y="3201961"/>
            <a:ext cx="6743700" cy="948572"/>
          </a:xfrm>
          <a:prstGeom prst="rect">
            <a:avLst/>
          </a:prstGeom>
        </p:spPr>
        <p:txBody>
          <a:bodyPr spcFirstLastPara="1" vert="horz" lIns="274320" tIns="182880" rIns="274320" bIns="182880" rtlCol="0" anchor="ctr" anchorCtr="1">
            <a:normAutofit/>
          </a:bodyPr>
          <a:lstStyle/>
          <a:p>
            <a:pPr marL="0" lvl="0" indent="0" defTabSz="914400">
              <a:spcBef>
                <a:spcPct val="0"/>
              </a:spcBef>
              <a:spcAft>
                <a:spcPts val="0"/>
              </a:spcAft>
            </a:pPr>
            <a:r>
              <a:rPr lang="en-US" sz="2400" spc="200"/>
              <a:t>Project Results</a:t>
            </a:r>
          </a:p>
        </p:txBody>
      </p:sp>
      <p:sp>
        <p:nvSpPr>
          <p:cNvPr id="105" name="Rectangle 104">
            <a:extLst>
              <a:ext uri="{FF2B5EF4-FFF2-40B4-BE49-F238E27FC236}">
                <a16:creationId xmlns:a16="http://schemas.microsoft.com/office/drawing/2014/main" id="{0F974576-6F9E-4B11-8273-A9F0AE188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274" y="480416"/>
            <a:ext cx="7124076" cy="2484043"/>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EFECC3EF-DDFD-4B14-B98F-B6E73281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3025" y="604584"/>
            <a:ext cx="6878574" cy="22357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b">
            <a:extLst>
              <a:ext uri="{FF2B5EF4-FFF2-40B4-BE49-F238E27FC236}">
                <a16:creationId xmlns:a16="http://schemas.microsoft.com/office/drawing/2014/main" id="{501B7127-4805-5D84-1282-A9AE610BD80D}"/>
              </a:ext>
            </a:extLst>
          </p:cNvPr>
          <p:cNvPicPr>
            <a:picLocks noChangeAspect="1"/>
          </p:cNvPicPr>
          <p:nvPr/>
        </p:nvPicPr>
        <p:blipFill>
          <a:blip r:embed="rId5"/>
          <a:stretch>
            <a:fillRect/>
          </a:stretch>
        </p:blipFill>
        <p:spPr>
          <a:xfrm>
            <a:off x="1363957" y="1017914"/>
            <a:ext cx="1974580" cy="1389704"/>
          </a:xfrm>
          <a:prstGeom prst="rect">
            <a:avLst/>
          </a:prstGeom>
        </p:spPr>
      </p:pic>
      <p:pic>
        <p:nvPicPr>
          <p:cNvPr id="7" name="Picture 6" descr="vader">
            <a:extLst>
              <a:ext uri="{FF2B5EF4-FFF2-40B4-BE49-F238E27FC236}">
                <a16:creationId xmlns:a16="http://schemas.microsoft.com/office/drawing/2014/main" id="{65CE35A3-5BA8-AD7B-F669-D84B575AF6A4}"/>
              </a:ext>
            </a:extLst>
          </p:cNvPr>
          <p:cNvPicPr>
            <a:picLocks noChangeAspect="1"/>
          </p:cNvPicPr>
          <p:nvPr/>
        </p:nvPicPr>
        <p:blipFill>
          <a:blip r:embed="rId6"/>
          <a:stretch>
            <a:fillRect/>
          </a:stretch>
        </p:blipFill>
        <p:spPr>
          <a:xfrm>
            <a:off x="3579836" y="1017913"/>
            <a:ext cx="1974583" cy="1389706"/>
          </a:xfrm>
          <a:prstGeom prst="rect">
            <a:avLst/>
          </a:prstGeom>
        </p:spPr>
      </p:pic>
      <p:pic>
        <p:nvPicPr>
          <p:cNvPr id="8" name="Picture 7" descr="tfidf">
            <a:extLst>
              <a:ext uri="{FF2B5EF4-FFF2-40B4-BE49-F238E27FC236}">
                <a16:creationId xmlns:a16="http://schemas.microsoft.com/office/drawing/2014/main" id="{E8207905-00F8-429B-D947-AA0567956DB2}"/>
              </a:ext>
            </a:extLst>
          </p:cNvPr>
          <p:cNvPicPr>
            <a:picLocks noChangeAspect="1"/>
          </p:cNvPicPr>
          <p:nvPr/>
        </p:nvPicPr>
        <p:blipFill>
          <a:blip r:embed="rId7"/>
          <a:stretch/>
        </p:blipFill>
        <p:spPr>
          <a:xfrm>
            <a:off x="5795716" y="1017913"/>
            <a:ext cx="1974583" cy="1389706"/>
          </a:xfrm>
          <a:prstGeom prst="rect">
            <a:avLst/>
          </a:prstGeom>
        </p:spPr>
      </p:pic>
      <p:sp>
        <p:nvSpPr>
          <p:cNvPr id="9" name="TextBox 8">
            <a:extLst>
              <a:ext uri="{FF2B5EF4-FFF2-40B4-BE49-F238E27FC236}">
                <a16:creationId xmlns:a16="http://schemas.microsoft.com/office/drawing/2014/main" id="{554F2578-EE8C-B0D4-424D-B9A0CCB4DBD6}"/>
              </a:ext>
            </a:extLst>
          </p:cNvPr>
          <p:cNvSpPr txBox="1"/>
          <p:nvPr/>
        </p:nvSpPr>
        <p:spPr>
          <a:xfrm>
            <a:off x="1822246" y="715968"/>
            <a:ext cx="1058002" cy="276999"/>
          </a:xfrm>
          <a:prstGeom prst="rect">
            <a:avLst/>
          </a:prstGeom>
          <a:noFill/>
        </p:spPr>
        <p:txBody>
          <a:bodyPr wrap="square" rtlCol="0">
            <a:spAutoFit/>
          </a:bodyPr>
          <a:lstStyle/>
          <a:p>
            <a:r>
              <a:rPr lang="en-US" sz="1200" dirty="0"/>
              <a:t>Naïve Bayes</a:t>
            </a:r>
          </a:p>
        </p:txBody>
      </p:sp>
      <p:sp>
        <p:nvSpPr>
          <p:cNvPr id="10" name="TextBox 9">
            <a:extLst>
              <a:ext uri="{FF2B5EF4-FFF2-40B4-BE49-F238E27FC236}">
                <a16:creationId xmlns:a16="http://schemas.microsoft.com/office/drawing/2014/main" id="{3EAC291C-0816-BFE6-9A2E-DCB1C6660B91}"/>
              </a:ext>
            </a:extLst>
          </p:cNvPr>
          <p:cNvSpPr txBox="1"/>
          <p:nvPr/>
        </p:nvSpPr>
        <p:spPr>
          <a:xfrm>
            <a:off x="3749707" y="715968"/>
            <a:ext cx="1634839" cy="276999"/>
          </a:xfrm>
          <a:prstGeom prst="rect">
            <a:avLst/>
          </a:prstGeom>
          <a:noFill/>
        </p:spPr>
        <p:txBody>
          <a:bodyPr wrap="square" rtlCol="0">
            <a:spAutoFit/>
          </a:bodyPr>
          <a:lstStyle/>
          <a:p>
            <a:r>
              <a:rPr lang="en-US" sz="1200" dirty="0"/>
              <a:t>Naïve Bayes + VADER</a:t>
            </a:r>
          </a:p>
        </p:txBody>
      </p:sp>
      <p:sp>
        <p:nvSpPr>
          <p:cNvPr id="11" name="TextBox 10">
            <a:extLst>
              <a:ext uri="{FF2B5EF4-FFF2-40B4-BE49-F238E27FC236}">
                <a16:creationId xmlns:a16="http://schemas.microsoft.com/office/drawing/2014/main" id="{F5439F93-DC24-E22D-A06F-75CDB59933AB}"/>
              </a:ext>
            </a:extLst>
          </p:cNvPr>
          <p:cNvSpPr txBox="1"/>
          <p:nvPr/>
        </p:nvSpPr>
        <p:spPr>
          <a:xfrm>
            <a:off x="5844939" y="712920"/>
            <a:ext cx="2410060" cy="276999"/>
          </a:xfrm>
          <a:prstGeom prst="rect">
            <a:avLst/>
          </a:prstGeom>
          <a:noFill/>
        </p:spPr>
        <p:txBody>
          <a:bodyPr wrap="square" rtlCol="0">
            <a:spAutoFit/>
          </a:bodyPr>
          <a:lstStyle/>
          <a:p>
            <a:r>
              <a:rPr lang="en-US" sz="1200" dirty="0"/>
              <a:t>Naïve Bayes + VADER + TF-IDF</a:t>
            </a:r>
          </a:p>
        </p:txBody>
      </p:sp>
      <p:pic>
        <p:nvPicPr>
          <p:cNvPr id="3" name="Audio 2">
            <a:hlinkClick r:id="" action="ppaction://media"/>
            <a:extLst>
              <a:ext uri="{FF2B5EF4-FFF2-40B4-BE49-F238E27FC236}">
                <a16:creationId xmlns:a16="http://schemas.microsoft.com/office/drawing/2014/main" id="{1DBF28DE-3914-5C98-1EE8-89E064BCD9D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392"/>
    </mc:Choice>
    <mc:Fallback>
      <p:transition spd="slow" advTm="2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22335" y="2031603"/>
            <a:ext cx="2774103" cy="1080295"/>
          </a:xfrm>
          <a:prstGeom prst="rect">
            <a:avLst/>
          </a:prstGeom>
          <a:noFill/>
          <a:ln>
            <a:solidFill>
              <a:schemeClr val="tx1"/>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kern="1200" cap="all" spc="200" baseline="0">
                <a:solidFill>
                  <a:schemeClr val="tx1"/>
                </a:solidFill>
                <a:latin typeface="+mj-lt"/>
                <a:ea typeface="+mj-ea"/>
                <a:cs typeface="+mj-cs"/>
              </a:rPr>
              <a:t>Learning Goals and Outcomes</a:t>
            </a:r>
          </a:p>
        </p:txBody>
      </p:sp>
      <p:sp>
        <p:nvSpPr>
          <p:cNvPr id="112" name="Rectangle 111">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p21"/>
          <p:cNvSpPr txBox="1">
            <a:spLocks noGrp="1"/>
          </p:cNvSpPr>
          <p:nvPr>
            <p:ph type="body" idx="1"/>
          </p:nvPr>
        </p:nvSpPr>
        <p:spPr>
          <a:xfrm>
            <a:off x="4536886" y="601978"/>
            <a:ext cx="4056522" cy="3939542"/>
          </a:xfrm>
          <a:prstGeom prst="rect">
            <a:avLst/>
          </a:prstGeom>
        </p:spPr>
        <p:txBody>
          <a:bodyPr spcFirstLastPara="1" vert="horz" lIns="91440" tIns="45720" rIns="91440" bIns="45720" rtlCol="0" anchor="ctr" anchorCtr="0">
            <a:normAutofit/>
          </a:bodyPr>
          <a:lstStyle/>
          <a:p>
            <a:pPr marL="514350" indent="-285750" defTabSz="914400">
              <a:spcBef>
                <a:spcPts val="1000"/>
              </a:spcBef>
              <a:buSzPts val="1036"/>
            </a:pPr>
            <a:r>
              <a:rPr lang="en-US" dirty="0">
                <a:solidFill>
                  <a:schemeClr val="bg1"/>
                </a:solidFill>
              </a:rPr>
              <a:t>Successfully collected, stored, and accessed data using Python and the Enron Email dataset.</a:t>
            </a:r>
          </a:p>
          <a:p>
            <a:pPr marL="514350" indent="-285750" defTabSz="914400">
              <a:spcBef>
                <a:spcPts val="1000"/>
              </a:spcBef>
              <a:buSzPts val="1036"/>
            </a:pPr>
            <a:r>
              <a:rPr lang="en-US" dirty="0">
                <a:solidFill>
                  <a:schemeClr val="bg1"/>
                </a:solidFill>
              </a:rPr>
              <a:t>Applied visualization and predictive models, including Naive Bayes and VADER sentiment analysis, to generate actionable insights for spam detection in emails.</a:t>
            </a:r>
          </a:p>
          <a:p>
            <a:pPr marL="514350" indent="-285750" defTabSz="914400">
              <a:spcBef>
                <a:spcPts val="1000"/>
              </a:spcBef>
              <a:buSzPts val="1036"/>
            </a:pPr>
            <a:r>
              <a:rPr lang="en-US" dirty="0">
                <a:solidFill>
                  <a:schemeClr val="bg1"/>
                </a:solidFill>
              </a:rPr>
              <a:t>Utilized Python and associated libraries for efficient analysis and transformation of text data.</a:t>
            </a:r>
          </a:p>
          <a:p>
            <a:pPr marL="514350" indent="-285750" defTabSz="914400">
              <a:spcBef>
                <a:spcPts val="1000"/>
              </a:spcBef>
              <a:buSzPts val="1036"/>
            </a:pPr>
            <a:r>
              <a:rPr lang="en-US" dirty="0">
                <a:solidFill>
                  <a:schemeClr val="bg1"/>
                </a:solidFill>
              </a:rPr>
              <a:t>Communicated insights through visualization techniques such as Word Clouds and Confusion Matrices.</a:t>
            </a:r>
          </a:p>
          <a:p>
            <a:pPr marL="514350" indent="-285750" defTabSz="914400">
              <a:spcBef>
                <a:spcPts val="1000"/>
              </a:spcBef>
              <a:buSzPts val="1036"/>
            </a:pPr>
            <a:r>
              <a:rPr lang="en-US" dirty="0">
                <a:solidFill>
                  <a:schemeClr val="bg1"/>
                </a:solidFill>
              </a:rPr>
              <a:t>Ensured ethical practices throughout the project, avoiding bias by employing fair and transparent model development and analysis.</a:t>
            </a:r>
          </a:p>
        </p:txBody>
      </p:sp>
      <p:pic>
        <p:nvPicPr>
          <p:cNvPr id="3" name="Audio 2">
            <a:hlinkClick r:id="" action="ppaction://media"/>
            <a:extLst>
              <a:ext uri="{FF2B5EF4-FFF2-40B4-BE49-F238E27FC236}">
                <a16:creationId xmlns:a16="http://schemas.microsoft.com/office/drawing/2014/main" id="{DF6EA612-1516-250A-89DE-E2AF703871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0452"/>
    </mc:Choice>
    <mc:Fallback>
      <p:transition spd="slow" advTm="40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43</TotalTime>
  <Words>1466</Words>
  <Application>Microsoft Office PowerPoint</Application>
  <PresentationFormat>On-screen Show (16:9)</PresentationFormat>
  <Paragraphs>104</Paragraphs>
  <Slides>28</Slides>
  <Notes>28</Notes>
  <HiddenSlides>0</HiddenSlides>
  <MMClips>28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Gill Sans MT</vt:lpstr>
      <vt:lpstr>Arial</vt:lpstr>
      <vt:lpstr>Parcel</vt:lpstr>
      <vt:lpstr>Applied Data Science Portfolio</vt:lpstr>
      <vt:lpstr>What is Applied Data Science?</vt:lpstr>
      <vt:lpstr>Which courses will be covered?</vt:lpstr>
      <vt:lpstr>Program Learning Goals</vt:lpstr>
      <vt:lpstr>IST 664: Natural Language Processing</vt:lpstr>
      <vt:lpstr>Email Spam Classification</vt:lpstr>
      <vt:lpstr>Exploratory data analysis</vt:lpstr>
      <vt:lpstr>Project Results</vt:lpstr>
      <vt:lpstr>Learning Goals and Outcomes</vt:lpstr>
      <vt:lpstr>IST 707: Applied Machine Learning</vt:lpstr>
      <vt:lpstr>Song Popularity Predictions</vt:lpstr>
      <vt:lpstr>Exploratory Data Analysis</vt:lpstr>
      <vt:lpstr>Project Results</vt:lpstr>
      <vt:lpstr>Learning Goals and Outcomes</vt:lpstr>
      <vt:lpstr>IST 718: Big Data Analytics</vt:lpstr>
      <vt:lpstr>Drought Prediction within the Continental US</vt:lpstr>
      <vt:lpstr>Exploratory Data Analysis</vt:lpstr>
      <vt:lpstr>Project Results</vt:lpstr>
      <vt:lpstr>Learning Goals and Outcomes</vt:lpstr>
      <vt:lpstr>IST 769: Advanced Big Data Management</vt:lpstr>
      <vt:lpstr>Why this course?</vt:lpstr>
      <vt:lpstr>Spotify Playlist Generation</vt:lpstr>
      <vt:lpstr>Project Results</vt:lpstr>
      <vt:lpstr>Learning Goals and Outcomes</vt:lpstr>
      <vt:lpstr>Final Thoughts</vt:lpstr>
      <vt:lpstr>Conclusion</vt:lpstr>
      <vt:lpstr>References</vt:lpstr>
      <vt:lpstr>Thank you for an amazing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Portfolio</dc:title>
  <cp:lastModifiedBy>John T O'Rourke</cp:lastModifiedBy>
  <cp:revision>4</cp:revision>
  <dcterms:modified xsi:type="dcterms:W3CDTF">2023-06-09T21:17:12Z</dcterms:modified>
</cp:coreProperties>
</file>